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90"/>
  </p:notesMasterIdLst>
  <p:handoutMasterIdLst>
    <p:handoutMasterId r:id="rId91"/>
  </p:handoutMasterIdLst>
  <p:sldIdLst>
    <p:sldId id="330" r:id="rId2"/>
    <p:sldId id="414" r:id="rId3"/>
    <p:sldId id="408" r:id="rId4"/>
    <p:sldId id="411" r:id="rId5"/>
    <p:sldId id="410" r:id="rId6"/>
    <p:sldId id="431" r:id="rId7"/>
    <p:sldId id="430" r:id="rId8"/>
    <p:sldId id="437" r:id="rId9"/>
    <p:sldId id="459" r:id="rId10"/>
    <p:sldId id="358" r:id="rId11"/>
    <p:sldId id="403" r:id="rId12"/>
    <p:sldId id="495" r:id="rId13"/>
    <p:sldId id="496" r:id="rId14"/>
    <p:sldId id="497" r:id="rId15"/>
    <p:sldId id="494" r:id="rId16"/>
    <p:sldId id="399" r:id="rId17"/>
    <p:sldId id="466" r:id="rId18"/>
    <p:sldId id="467" r:id="rId19"/>
    <p:sldId id="468" r:id="rId20"/>
    <p:sldId id="469" r:id="rId21"/>
    <p:sldId id="470" r:id="rId22"/>
    <p:sldId id="471" r:id="rId23"/>
    <p:sldId id="482" r:id="rId24"/>
    <p:sldId id="474" r:id="rId25"/>
    <p:sldId id="503" r:id="rId26"/>
    <p:sldId id="477" r:id="rId27"/>
    <p:sldId id="479" r:id="rId28"/>
    <p:sldId id="480" r:id="rId29"/>
    <p:sldId id="481" r:id="rId30"/>
    <p:sldId id="486" r:id="rId31"/>
    <p:sldId id="487" r:id="rId32"/>
    <p:sldId id="488" r:id="rId33"/>
    <p:sldId id="462" r:id="rId34"/>
    <p:sldId id="476" r:id="rId35"/>
    <p:sldId id="475" r:id="rId36"/>
    <p:sldId id="478" r:id="rId37"/>
    <p:sldId id="500" r:id="rId38"/>
    <p:sldId id="472" r:id="rId39"/>
    <p:sldId id="473" r:id="rId40"/>
    <p:sldId id="499" r:id="rId41"/>
    <p:sldId id="498" r:id="rId42"/>
    <p:sldId id="465" r:id="rId43"/>
    <p:sldId id="484" r:id="rId44"/>
    <p:sldId id="483" r:id="rId45"/>
    <p:sldId id="485" r:id="rId46"/>
    <p:sldId id="501" r:id="rId47"/>
    <p:sldId id="454" r:id="rId48"/>
    <p:sldId id="440" r:id="rId49"/>
    <p:sldId id="441" r:id="rId50"/>
    <p:sldId id="442" r:id="rId51"/>
    <p:sldId id="443" r:id="rId52"/>
    <p:sldId id="458" r:id="rId53"/>
    <p:sldId id="444" r:id="rId54"/>
    <p:sldId id="445" r:id="rId55"/>
    <p:sldId id="489" r:id="rId56"/>
    <p:sldId id="490" r:id="rId57"/>
    <p:sldId id="439" r:id="rId58"/>
    <p:sldId id="448" r:id="rId59"/>
    <p:sldId id="450" r:id="rId60"/>
    <p:sldId id="451" r:id="rId61"/>
    <p:sldId id="449" r:id="rId62"/>
    <p:sldId id="453" r:id="rId63"/>
    <p:sldId id="491" r:id="rId64"/>
    <p:sldId id="452" r:id="rId65"/>
    <p:sldId id="446" r:id="rId66"/>
    <p:sldId id="492" r:id="rId67"/>
    <p:sldId id="493" r:id="rId68"/>
    <p:sldId id="502" r:id="rId69"/>
    <p:sldId id="455" r:id="rId70"/>
    <p:sldId id="457" r:id="rId71"/>
    <p:sldId id="416" r:id="rId72"/>
    <p:sldId id="400" r:id="rId73"/>
    <p:sldId id="409" r:id="rId74"/>
    <p:sldId id="407" r:id="rId75"/>
    <p:sldId id="417" r:id="rId76"/>
    <p:sldId id="418" r:id="rId77"/>
    <p:sldId id="419" r:id="rId78"/>
    <p:sldId id="420" r:id="rId79"/>
    <p:sldId id="421" r:id="rId80"/>
    <p:sldId id="422" r:id="rId81"/>
    <p:sldId id="423" r:id="rId82"/>
    <p:sldId id="424" r:id="rId83"/>
    <p:sldId id="425" r:id="rId84"/>
    <p:sldId id="426" r:id="rId85"/>
    <p:sldId id="427" r:id="rId86"/>
    <p:sldId id="428" r:id="rId87"/>
    <p:sldId id="429" r:id="rId88"/>
    <p:sldId id="436" r:id="rId89"/>
  </p:sldIdLst>
  <p:sldSz cx="9906000" cy="6858000" type="A4"/>
  <p:notesSz cx="6805613" cy="99393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  <a:srgbClr val="FF00FF"/>
    <a:srgbClr val="DDDDDD"/>
    <a:srgbClr val="EAEAEA"/>
    <a:srgbClr val="000000"/>
    <a:srgbClr val="009900"/>
    <a:srgbClr val="000099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63" autoAdjust="0"/>
    <p:restoredTop sz="94289" autoAdjust="0"/>
  </p:normalViewPr>
  <p:slideViewPr>
    <p:cSldViewPr>
      <p:cViewPr varScale="1">
        <p:scale>
          <a:sx n="92" d="100"/>
          <a:sy n="92" d="100"/>
        </p:scale>
        <p:origin x="90" y="354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notesMaster" Target="notesMasters/notesMaster1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762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5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5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7625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7278F18-C8EC-471C-BBF8-FAA89C403AB8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41840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01.jpeg>
</file>

<file path=ppt/media/image102.jpeg>
</file>

<file path=ppt/media/image103.jpe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eg>
</file>

<file path=ppt/media/image69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jpeg>
</file>

<file path=ppt/media/image87.jpeg>
</file>

<file path=ppt/media/image88.jpe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jpeg>
</file>

<file path=ppt/media/image98.jpe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762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55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6125"/>
            <a:ext cx="5381625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21225"/>
            <a:ext cx="5446713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737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37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7625" y="94408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5" tIns="46118" rIns="92235" bIns="46118" numCol="1" anchor="b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47E29B03-AB83-48B6-A0DD-202F3ED6E2D8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910127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4099029-A1F6-42E2-93B1-9830A0880326}" type="slidenum">
              <a:rPr lang="en-US" altLang="ko-KR" smtClean="0"/>
              <a:pPr eaLnBrk="1" hangingPunct="1"/>
              <a:t>0</a:t>
            </a:fld>
            <a:endParaRPr lang="en-US" altLang="ko-KR" smtClean="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184404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58AA0C7C-09E0-4E2E-B9B2-4ECFFD3BBBAF}" type="slidenum">
              <a:rPr lang="en-US" altLang="ko-KR" smtClean="0"/>
              <a:pPr eaLnBrk="1" hangingPunct="1"/>
              <a:t>9</a:t>
            </a:fld>
            <a:endParaRPr lang="en-US" altLang="ko-KR" smtClean="0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3849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10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6088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11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552337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12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867254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13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622086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91D815C6-A4D7-4D8E-8ADC-95E12700EBFE}" type="slidenum">
              <a:rPr lang="en-US" altLang="ko-KR" smtClean="0"/>
              <a:pPr eaLnBrk="1" hangingPunct="1"/>
              <a:t>14</a:t>
            </a:fld>
            <a:endParaRPr lang="en-US" altLang="ko-KR" smtClean="0"/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610157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/>
              <a:pPr eaLnBrk="1" hangingPunct="1"/>
              <a:t>15</a:t>
            </a:fld>
            <a:endParaRPr lang="en-US" altLang="ko-KR" smtClean="0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4536279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16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9071610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17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3549356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18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94096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D9D881B-2AEB-4A51-9528-12FDC5FF1FD0}" type="slidenum">
              <a:rPr lang="en-US" altLang="ko-KR" smtClean="0"/>
              <a:pPr eaLnBrk="1" hangingPunct="1"/>
              <a:t>1</a:t>
            </a:fld>
            <a:endParaRPr lang="en-US" altLang="ko-KR" smtClean="0"/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8804962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19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567745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20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6994520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21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1788600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22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886553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4769DC4B-428C-4D21-8729-7884A07E3CBF}" type="slidenum">
              <a:rPr lang="en-US" altLang="ko-KR" smtClean="0"/>
              <a:pPr eaLnBrk="1" hangingPunct="1"/>
              <a:t>23</a:t>
            </a:fld>
            <a:endParaRPr lang="en-US" altLang="ko-KR" smtClean="0"/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0236751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/>
              <a:pPr eaLnBrk="1" hangingPunct="1"/>
              <a:t>24</a:t>
            </a:fld>
            <a:endParaRPr lang="en-US" altLang="ko-KR" smtClean="0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303540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25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418562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26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859549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27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436149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28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86141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44ABD21-AC9D-440B-83A7-536B819C9B31}" type="slidenum">
              <a:rPr lang="en-US" altLang="ko-KR" smtClean="0"/>
              <a:pPr eaLnBrk="1" hangingPunct="1"/>
              <a:t>2</a:t>
            </a:fld>
            <a:endParaRPr lang="en-US" altLang="ko-KR" smtClean="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1174768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1D03FEC-6109-4874-9922-F84446C18286}" type="slidenum">
              <a:rPr lang="en-US" altLang="ko-KR" smtClean="0"/>
              <a:pPr eaLnBrk="1" hangingPunct="1"/>
              <a:t>29</a:t>
            </a:fld>
            <a:endParaRPr lang="en-US" altLang="ko-KR" smtClean="0"/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615521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8A0B5FF-481D-4353-AD0B-BEC5145BFE75}" type="slidenum">
              <a:rPr lang="en-US" altLang="ko-KR" smtClean="0"/>
              <a:pPr eaLnBrk="1" hangingPunct="1"/>
              <a:t>30</a:t>
            </a:fld>
            <a:endParaRPr lang="en-US" altLang="ko-KR" smtClean="0"/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477280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92CC2C1E-932C-4358-AED8-DB6A64CC90FB}" type="slidenum">
              <a:rPr lang="en-US" altLang="ko-KR" smtClean="0"/>
              <a:pPr eaLnBrk="1" hangingPunct="1"/>
              <a:t>31</a:t>
            </a:fld>
            <a:endParaRPr lang="en-US" altLang="ko-KR" smtClean="0"/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576057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/>
              <a:pPr eaLnBrk="1" hangingPunct="1"/>
              <a:t>32</a:t>
            </a:fld>
            <a:endParaRPr lang="en-US" altLang="ko-KR" smtClean="0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5985990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33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721621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34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74235532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227E5FF-0B6E-4100-A2BA-B76A1350ED31}" type="slidenum">
              <a:rPr lang="en-US" altLang="ko-KR" smtClean="0"/>
              <a:pPr eaLnBrk="1" hangingPunct="1"/>
              <a:t>35</a:t>
            </a:fld>
            <a:endParaRPr lang="en-US" altLang="ko-KR" smtClean="0"/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4932814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/>
              <a:pPr eaLnBrk="1" hangingPunct="1"/>
              <a:t>36</a:t>
            </a:fld>
            <a:endParaRPr lang="en-US" altLang="ko-KR" smtClean="0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14390346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37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9852483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/>
              <a:pPr eaLnBrk="1" hangingPunct="1"/>
              <a:t>38</a:t>
            </a:fld>
            <a:endParaRPr lang="en-US" altLang="ko-KR" smtClean="0"/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29191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3C8F6A27-1EDA-4B74-8705-2C6CE14B6D83}" type="slidenum">
              <a:rPr lang="en-US" altLang="ko-KR" smtClean="0"/>
              <a:pPr eaLnBrk="1" hangingPunct="1"/>
              <a:t>3</a:t>
            </a:fld>
            <a:endParaRPr lang="en-US" altLang="ko-KR" smtClean="0"/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71753623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/>
              <a:pPr eaLnBrk="1" hangingPunct="1"/>
              <a:t>39</a:t>
            </a:fld>
            <a:endParaRPr lang="en-US" altLang="ko-KR" smtClean="0"/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3071328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7BE0D8E-C18D-4659-93A0-8044D110D3CD}" type="slidenum">
              <a:rPr lang="en-US" altLang="ko-KR" smtClean="0"/>
              <a:pPr eaLnBrk="1" hangingPunct="1"/>
              <a:t>40</a:t>
            </a:fld>
            <a:endParaRPr lang="en-US" altLang="ko-KR" smtClean="0"/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652716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/>
              <a:pPr eaLnBrk="1" hangingPunct="1"/>
              <a:t>41</a:t>
            </a:fld>
            <a:endParaRPr lang="en-US" altLang="ko-KR" smtClean="0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20575265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42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3766791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C7F7D7E-79BC-4D56-A356-CF434F9D0B96}" type="slidenum">
              <a:rPr lang="en-US" altLang="ko-KR" smtClean="0"/>
              <a:pPr eaLnBrk="1" hangingPunct="1"/>
              <a:t>43</a:t>
            </a:fld>
            <a:endParaRPr lang="en-US" altLang="ko-KR" smtClean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48447358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A06E393-A18E-4C64-825D-04AE3612171A}" type="slidenum">
              <a:rPr lang="en-US" altLang="ko-KR" smtClean="0"/>
              <a:pPr eaLnBrk="1" hangingPunct="1"/>
              <a:t>44</a:t>
            </a:fld>
            <a:endParaRPr lang="en-US" altLang="ko-KR" smtClean="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69271689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860BE9-3B53-4A9C-9465-7EBA81B053AC}" type="slidenum">
              <a:rPr lang="en-US" altLang="ko-KR" smtClean="0"/>
              <a:pPr eaLnBrk="1" hangingPunct="1"/>
              <a:t>45</a:t>
            </a:fld>
            <a:endParaRPr lang="en-US" altLang="ko-KR" smtClean="0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7310790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5675AF8B-820F-43AA-A1CB-710274A57867}" type="slidenum">
              <a:rPr lang="en-US" altLang="ko-KR" smtClean="0"/>
              <a:pPr eaLnBrk="1" hangingPunct="1"/>
              <a:t>46</a:t>
            </a:fld>
            <a:endParaRPr lang="en-US" altLang="ko-KR" smtClean="0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7193241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69A922D-6A5C-4A21-A9F1-0AEB15C73866}" type="slidenum">
              <a:rPr lang="en-US" altLang="ko-KR" smtClean="0"/>
              <a:pPr eaLnBrk="1" hangingPunct="1"/>
              <a:t>47</a:t>
            </a:fld>
            <a:endParaRPr lang="en-US" altLang="ko-KR" smtClean="0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0455535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4F2D5F02-72E4-460D-BE87-B41E6814107E}" type="slidenum">
              <a:rPr lang="en-US" altLang="ko-KR" smtClean="0"/>
              <a:pPr eaLnBrk="1" hangingPunct="1"/>
              <a:t>48</a:t>
            </a:fld>
            <a:endParaRPr lang="en-US" altLang="ko-KR" smtClean="0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16803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FF57EEF-832C-45BA-A567-3EBFA0DB15E1}" type="slidenum">
              <a:rPr lang="en-US" altLang="ko-KR" smtClean="0"/>
              <a:pPr eaLnBrk="1" hangingPunct="1"/>
              <a:t>4</a:t>
            </a:fld>
            <a:endParaRPr lang="en-US" altLang="ko-KR" smtClean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09413658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5342DEBA-F995-466D-80D9-9CDD7C3C6B22}" type="slidenum">
              <a:rPr lang="en-US" altLang="ko-KR" smtClean="0"/>
              <a:pPr eaLnBrk="1" hangingPunct="1"/>
              <a:t>49</a:t>
            </a:fld>
            <a:endParaRPr lang="en-US" altLang="ko-KR" smtClean="0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794016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BA0AB3A-D88F-435F-B64E-4F07952D4F8B}" type="slidenum">
              <a:rPr lang="en-US" altLang="ko-KR" smtClean="0"/>
              <a:pPr eaLnBrk="1" hangingPunct="1"/>
              <a:t>50</a:t>
            </a:fld>
            <a:endParaRPr lang="en-US" altLang="ko-KR" smtClean="0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51721927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6AD915E0-71F9-44B5-853D-FF82F81DEA40}" type="slidenum">
              <a:rPr lang="en-US" altLang="ko-KR" smtClean="0"/>
              <a:pPr eaLnBrk="1" hangingPunct="1"/>
              <a:t>51</a:t>
            </a:fld>
            <a:endParaRPr lang="en-US" altLang="ko-KR" smtClean="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7757788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8E885F3-F3A9-4E56-A8E5-F668B0C2CD58}" type="slidenum">
              <a:rPr lang="en-US" altLang="ko-KR" smtClean="0"/>
              <a:pPr eaLnBrk="1" hangingPunct="1"/>
              <a:t>52</a:t>
            </a:fld>
            <a:endParaRPr lang="en-US" altLang="ko-KR" smtClean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716813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14D8501-1E6A-4B3D-A980-5AAA317FF93E}" type="slidenum">
              <a:rPr lang="en-US" altLang="ko-KR" smtClean="0"/>
              <a:pPr eaLnBrk="1" hangingPunct="1"/>
              <a:t>53</a:t>
            </a:fld>
            <a:endParaRPr lang="en-US" altLang="ko-KR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226610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14D8501-1E6A-4B3D-A980-5AAA317FF93E}" type="slidenum">
              <a:rPr lang="en-US" altLang="ko-KR" smtClean="0"/>
              <a:pPr eaLnBrk="1" hangingPunct="1"/>
              <a:t>54</a:t>
            </a:fld>
            <a:endParaRPr lang="en-US" altLang="ko-KR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1815531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A14D8501-1E6A-4B3D-A980-5AAA317FF93E}" type="slidenum">
              <a:rPr lang="en-US" altLang="ko-KR" smtClean="0"/>
              <a:pPr eaLnBrk="1" hangingPunct="1"/>
              <a:t>55</a:t>
            </a:fld>
            <a:endParaRPr lang="en-US" altLang="ko-KR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81969750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5B5CE2D-CFF7-44DF-953A-BBE5A9AA24EB}" type="slidenum">
              <a:rPr lang="en-US" altLang="ko-KR" smtClean="0"/>
              <a:pPr eaLnBrk="1" hangingPunct="1"/>
              <a:t>56</a:t>
            </a:fld>
            <a:endParaRPr lang="en-US" altLang="ko-KR" smtClean="0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17815761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3A20979E-9ED4-4CC0-AF97-847B2884D366}" type="slidenum">
              <a:rPr lang="en-US" altLang="ko-KR" smtClean="0"/>
              <a:pPr eaLnBrk="1" hangingPunct="1"/>
              <a:t>57</a:t>
            </a:fld>
            <a:endParaRPr lang="en-US" altLang="ko-KR" smtClean="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77046143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F9DC32A-220A-415C-B7A4-B09DD687068F}" type="slidenum">
              <a:rPr lang="en-US" altLang="ko-KR" smtClean="0"/>
              <a:pPr eaLnBrk="1" hangingPunct="1"/>
              <a:t>58</a:t>
            </a:fld>
            <a:endParaRPr lang="en-US" altLang="ko-KR" smtClean="0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87846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12E8977-C01D-467C-9A9B-62B98ACB3055}" type="slidenum">
              <a:rPr lang="en-US" altLang="ko-KR" smtClean="0"/>
              <a:pPr eaLnBrk="1" hangingPunct="1"/>
              <a:t>5</a:t>
            </a:fld>
            <a:endParaRPr lang="en-US" altLang="ko-KR" smtClean="0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6580801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3E5AE51-AD71-44E7-9A05-0E7E8C4B6748}" type="slidenum">
              <a:rPr lang="en-US" altLang="ko-KR" smtClean="0"/>
              <a:pPr eaLnBrk="1" hangingPunct="1"/>
              <a:t>59</a:t>
            </a:fld>
            <a:endParaRPr lang="en-US" altLang="ko-KR" smtClean="0"/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8046920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A27F422-EA15-40E3-9ACB-363027E1E15C}" type="slidenum">
              <a:rPr lang="en-US" altLang="ko-KR" smtClean="0"/>
              <a:pPr eaLnBrk="1" hangingPunct="1"/>
              <a:t>60</a:t>
            </a:fld>
            <a:endParaRPr lang="en-US" altLang="ko-KR" smtClean="0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4331802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121DD04-2557-4214-A66B-0AAEE7FFB6F1}" type="slidenum">
              <a:rPr lang="en-US" altLang="ko-KR" smtClean="0"/>
              <a:pPr eaLnBrk="1" hangingPunct="1"/>
              <a:t>61</a:t>
            </a:fld>
            <a:endParaRPr lang="en-US" altLang="ko-KR" smtClean="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5442871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121DD04-2557-4214-A66B-0AAEE7FFB6F1}" type="slidenum">
              <a:rPr lang="en-US" altLang="ko-KR" smtClean="0"/>
              <a:pPr eaLnBrk="1" hangingPunct="1"/>
              <a:t>62</a:t>
            </a:fld>
            <a:endParaRPr lang="en-US" altLang="ko-KR" smtClean="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31747786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1683A6F5-1E4A-423F-A20A-B46AF6C16908}" type="slidenum">
              <a:rPr lang="en-US" altLang="ko-KR" smtClean="0"/>
              <a:pPr eaLnBrk="1" hangingPunct="1"/>
              <a:t>63</a:t>
            </a:fld>
            <a:endParaRPr lang="en-US" altLang="ko-KR" smtClean="0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3769940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752DB7-89B8-4D04-84FF-C7CFC9257F20}" type="slidenum">
              <a:rPr lang="en-US" altLang="ko-KR" smtClean="0"/>
              <a:pPr eaLnBrk="1" hangingPunct="1"/>
              <a:t>64</a:t>
            </a:fld>
            <a:endParaRPr lang="en-US" altLang="ko-KR" smtClean="0"/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562061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752DB7-89B8-4D04-84FF-C7CFC9257F20}" type="slidenum">
              <a:rPr lang="en-US" altLang="ko-KR" smtClean="0"/>
              <a:pPr eaLnBrk="1" hangingPunct="1"/>
              <a:t>65</a:t>
            </a:fld>
            <a:endParaRPr lang="en-US" altLang="ko-KR" smtClean="0"/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2592240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752DB7-89B8-4D04-84FF-C7CFC9257F20}" type="slidenum">
              <a:rPr lang="en-US" altLang="ko-KR" smtClean="0"/>
              <a:pPr eaLnBrk="1" hangingPunct="1"/>
              <a:t>66</a:t>
            </a:fld>
            <a:endParaRPr lang="en-US" altLang="ko-KR" smtClean="0"/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61762372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91EB5D9-5CF0-4AF5-8219-2B9C18D73F66}" type="slidenum">
              <a:rPr lang="en-US" altLang="ko-KR" smtClean="0"/>
              <a:pPr eaLnBrk="1" hangingPunct="1"/>
              <a:t>67</a:t>
            </a:fld>
            <a:endParaRPr lang="en-US" altLang="ko-KR" smtClean="0"/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0197801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420080D-B615-4A3A-B154-EAB57329EA12}" type="slidenum">
              <a:rPr lang="en-US" altLang="ko-KR" smtClean="0"/>
              <a:pPr eaLnBrk="1" hangingPunct="1"/>
              <a:t>68</a:t>
            </a:fld>
            <a:endParaRPr lang="en-US" altLang="ko-KR" smtClean="0"/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074571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8B0DAD7-8CF1-47BC-A145-4B1CA7018A5C}" type="slidenum">
              <a:rPr lang="en-US" altLang="ko-KR" smtClean="0"/>
              <a:pPr eaLnBrk="1" hangingPunct="1"/>
              <a:t>6</a:t>
            </a:fld>
            <a:endParaRPr lang="en-US" altLang="ko-KR" smtClean="0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6383324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72DF7A5-FB4C-4727-9CC5-546A7004E593}" type="slidenum">
              <a:rPr lang="en-US" altLang="ko-KR" smtClean="0"/>
              <a:pPr eaLnBrk="1" hangingPunct="1"/>
              <a:t>69</a:t>
            </a:fld>
            <a:endParaRPr lang="en-US" altLang="ko-KR" smtClean="0"/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58111933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6DE6B3FC-B7FE-4064-B437-31E575711175}" type="slidenum">
              <a:rPr lang="en-US" altLang="ko-KR" smtClean="0"/>
              <a:pPr eaLnBrk="1" hangingPunct="1"/>
              <a:t>70</a:t>
            </a:fld>
            <a:endParaRPr lang="en-US" altLang="ko-KR" smtClean="0"/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5914284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56A4A4C-FA6B-43ED-B188-0AA322C348C3}" type="slidenum">
              <a:rPr lang="en-US" altLang="ko-KR" smtClean="0"/>
              <a:pPr eaLnBrk="1" hangingPunct="1"/>
              <a:t>71</a:t>
            </a:fld>
            <a:endParaRPr lang="en-US" altLang="ko-KR" smtClean="0"/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5488451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129FFB23-8901-4828-961B-CE9E80A9CC6A}" type="slidenum">
              <a:rPr lang="en-US" altLang="ko-KR" smtClean="0"/>
              <a:pPr eaLnBrk="1" hangingPunct="1"/>
              <a:t>72</a:t>
            </a:fld>
            <a:endParaRPr lang="en-US" altLang="ko-KR" smtClean="0"/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4789269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6DB84A0-6938-4854-ACBA-84826E27B08B}" type="slidenum">
              <a:rPr lang="en-US" altLang="ko-KR" smtClean="0"/>
              <a:pPr eaLnBrk="1" hangingPunct="1"/>
              <a:t>73</a:t>
            </a:fld>
            <a:endParaRPr lang="en-US" altLang="ko-KR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89744501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A8E36F4-9863-419D-9B3E-1D2919B958D8}" type="slidenum">
              <a:rPr lang="en-US" altLang="ko-KR" smtClean="0"/>
              <a:pPr eaLnBrk="1" hangingPunct="1"/>
              <a:t>74</a:t>
            </a:fld>
            <a:endParaRPr lang="en-US" altLang="ko-KR" smtClean="0"/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22469975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AA7C7DA-1981-454A-B099-D771C914B482}" type="slidenum">
              <a:rPr lang="en-US" altLang="ko-KR" smtClean="0"/>
              <a:pPr eaLnBrk="1" hangingPunct="1"/>
              <a:t>75</a:t>
            </a:fld>
            <a:endParaRPr lang="en-US" altLang="ko-KR" smtClean="0"/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67934760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7E1B2278-1B00-40DE-BFDE-8F08F93F56A3}" type="slidenum">
              <a:rPr lang="en-US" altLang="ko-KR" smtClean="0"/>
              <a:pPr eaLnBrk="1" hangingPunct="1"/>
              <a:t>76</a:t>
            </a:fld>
            <a:endParaRPr lang="en-US" altLang="ko-KR" smtClean="0"/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2355819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C6009812-48F0-4625-97DA-F68A77E7807F}" type="slidenum">
              <a:rPr lang="en-US" altLang="ko-KR" smtClean="0"/>
              <a:pPr eaLnBrk="1" hangingPunct="1"/>
              <a:t>77</a:t>
            </a:fld>
            <a:endParaRPr lang="en-US" altLang="ko-KR" smtClean="0"/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52102812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8B61E3FB-CF9D-412D-9ECD-79B881B73AB4}" type="slidenum">
              <a:rPr lang="en-US" altLang="ko-KR" smtClean="0"/>
              <a:pPr eaLnBrk="1" hangingPunct="1"/>
              <a:t>78</a:t>
            </a:fld>
            <a:endParaRPr lang="en-US" altLang="ko-KR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930373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4739104-AEF8-4E14-BA05-6C7E88DCCCD2}" type="slidenum">
              <a:rPr lang="en-US" altLang="ko-KR" smtClean="0"/>
              <a:pPr eaLnBrk="1" hangingPunct="1"/>
              <a:t>7</a:t>
            </a:fld>
            <a:endParaRPr lang="en-US" altLang="ko-KR" smtClean="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903233613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AB1B77E-36B2-4EDB-8796-451E3E910896}" type="slidenum">
              <a:rPr lang="en-US" altLang="ko-KR" smtClean="0"/>
              <a:pPr eaLnBrk="1" hangingPunct="1"/>
              <a:t>79</a:t>
            </a:fld>
            <a:endParaRPr lang="en-US" altLang="ko-KR" smtClean="0"/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87299131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F1F4F2DD-B92B-49CD-AF2E-82EF22AD2AB8}" type="slidenum">
              <a:rPr lang="en-US" altLang="ko-KR" smtClean="0"/>
              <a:pPr eaLnBrk="1" hangingPunct="1"/>
              <a:t>80</a:t>
            </a:fld>
            <a:endParaRPr lang="en-US" altLang="ko-KR" smtClean="0"/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5192203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E3E27AB-B02C-4244-B0B1-4B407E96D1D1}" type="slidenum">
              <a:rPr lang="en-US" altLang="ko-KR" smtClean="0"/>
              <a:pPr eaLnBrk="1" hangingPunct="1"/>
              <a:t>81</a:t>
            </a:fld>
            <a:endParaRPr lang="en-US" altLang="ko-KR" smtClean="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265493548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BC4855DB-0A08-43D8-82DA-D26B962BB23B}" type="slidenum">
              <a:rPr lang="en-US" altLang="ko-KR" smtClean="0"/>
              <a:pPr eaLnBrk="1" hangingPunct="1"/>
              <a:t>82</a:t>
            </a:fld>
            <a:endParaRPr lang="en-US" altLang="ko-KR" smtClean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663172152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0EF490C0-4604-4D31-952A-CD27C6465DB9}" type="slidenum">
              <a:rPr lang="en-US" altLang="ko-KR" smtClean="0"/>
              <a:pPr eaLnBrk="1" hangingPunct="1"/>
              <a:t>83</a:t>
            </a:fld>
            <a:endParaRPr lang="en-US" altLang="ko-KR" smtClean="0"/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3259969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49877024-5641-4F77-8690-CB3D43162934}" type="slidenum">
              <a:rPr lang="en-US" altLang="ko-KR" smtClean="0"/>
              <a:pPr eaLnBrk="1" hangingPunct="1"/>
              <a:t>84</a:t>
            </a:fld>
            <a:endParaRPr lang="en-US" altLang="ko-KR" smtClean="0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8482392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6408E336-7B6D-4216-BA52-84C8B35D6C79}" type="slidenum">
              <a:rPr lang="en-US" altLang="ko-KR" smtClean="0"/>
              <a:pPr eaLnBrk="1" hangingPunct="1"/>
              <a:t>85</a:t>
            </a:fld>
            <a:endParaRPr lang="en-US" altLang="ko-KR" smtClean="0"/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74813187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27A60106-9010-4650-803A-97811FE4B469}" type="slidenum">
              <a:rPr lang="en-US" altLang="ko-KR" smtClean="0"/>
              <a:pPr eaLnBrk="1" hangingPunct="1"/>
              <a:t>86</a:t>
            </a:fld>
            <a:endParaRPr lang="en-US" altLang="ko-KR" smtClean="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94926324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AD31174-2698-4769-9A7D-D7AB0EB23B17}" type="slidenum">
              <a:rPr lang="en-US" altLang="ko-KR" smtClean="0"/>
              <a:pPr eaLnBrk="1" hangingPunct="1"/>
              <a:t>87</a:t>
            </a:fld>
            <a:endParaRPr lang="en-US" altLang="ko-KR" smtClean="0"/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3272637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223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D9555D64-85C1-40F0-BEDA-8904E8D4CA98}" type="slidenum">
              <a:rPr lang="en-US" altLang="ko-KR" smtClean="0"/>
              <a:pPr eaLnBrk="1" hangingPunct="1"/>
              <a:t>8</a:t>
            </a:fld>
            <a:endParaRPr lang="en-US" altLang="ko-KR" smtClean="0"/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400109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kbscom.co.kr/main/main.asp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http://www.woorifis.com/main.asp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188913" y="6308725"/>
            <a:ext cx="9517062" cy="0"/>
          </a:xfrm>
          <a:prstGeom prst="line">
            <a:avLst/>
          </a:prstGeom>
          <a:noFill/>
          <a:ln w="28575">
            <a:solidFill>
              <a:srgbClr val="0066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3297238" y="6381750"/>
            <a:ext cx="1600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1EB0746A-D4CF-498D-80F0-CC8BDE3F22B3}" type="slidenum">
              <a:rPr lang="en-US" altLang="ko-KR" sz="1400"/>
              <a:pPr algn="r">
                <a:defRPr/>
              </a:pPr>
              <a:t>‹#›</a:t>
            </a:fld>
            <a:endParaRPr lang="en-US" altLang="ko-KR" sz="1400"/>
          </a:p>
        </p:txBody>
      </p:sp>
      <p:pic>
        <p:nvPicPr>
          <p:cNvPr id="6" name="Picture 11" descr="logo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6381750"/>
            <a:ext cx="1893887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2" descr="ci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" y="6337300"/>
            <a:ext cx="183991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30F452-B087-4257-A29B-CEEAE639D55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13521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56C53D-8AE9-4ADF-8D29-F85B348F9E9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1132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8"/>
            <a:ext cx="222885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8"/>
            <a:ext cx="653415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2560E7-1BB2-4EE2-A079-728B5E01EF2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48757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495300" y="1600200"/>
            <a:ext cx="8915400" cy="4525963"/>
          </a:xfrm>
        </p:spPr>
        <p:txBody>
          <a:bodyPr/>
          <a:lstStyle/>
          <a:p>
            <a:pPr lvl="0"/>
            <a:endParaRPr lang="ko-KR" alt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1CF8D-C931-4FBF-B1CA-1365883E275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84783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95300" y="274638"/>
            <a:ext cx="8915400" cy="5851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8FCE1A-AE70-49B1-8D61-3E8BADB90E1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69205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31A43A-A3A8-4F4B-B415-A3EF63DF7DD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64090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FAEF8F-FBC7-4E55-86E6-4B95B3F8C55E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20427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FB3577-D9E7-47F6-88C0-31C5E2D9ECF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5398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AF8BC1-738C-4967-B722-40980404CD9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17567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0EFEC4-5D43-43E2-842A-CC447F8E856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82647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1A4D9E-735C-48EC-82EA-5951EFDEC4C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19782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888AEC-4634-4B9D-A99A-758AD44F632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4357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E47AFE-BEA3-46F4-9E94-21609CEE9F0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7550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www.kbscom.co.kr/main/main.asp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5300" y="274638"/>
            <a:ext cx="8915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0200"/>
            <a:ext cx="89154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95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245225"/>
            <a:ext cx="31369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9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282334AD-9F9B-4B13-97B5-B1914DFEBCF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031" name="Line 7"/>
          <p:cNvSpPr>
            <a:spLocks noChangeShapeType="1"/>
          </p:cNvSpPr>
          <p:nvPr/>
        </p:nvSpPr>
        <p:spPr bwMode="auto">
          <a:xfrm>
            <a:off x="188913" y="6308725"/>
            <a:ext cx="9517062" cy="0"/>
          </a:xfrm>
          <a:prstGeom prst="line">
            <a:avLst/>
          </a:prstGeom>
          <a:noFill/>
          <a:ln w="28575">
            <a:solidFill>
              <a:srgbClr val="0066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036" name="Rectangle 12"/>
          <p:cNvSpPr>
            <a:spLocks noChangeArrowheads="1"/>
          </p:cNvSpPr>
          <p:nvPr/>
        </p:nvSpPr>
        <p:spPr bwMode="auto">
          <a:xfrm>
            <a:off x="3297238" y="6381750"/>
            <a:ext cx="1600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4F0DD5C8-D3EC-457E-B339-47C65F28CF4D}" type="slidenum">
              <a:rPr lang="en-US" altLang="ko-KR" sz="1400"/>
              <a:pPr algn="r">
                <a:defRPr/>
              </a:pPr>
              <a:t>‹#›</a:t>
            </a:fld>
            <a:endParaRPr lang="en-US" altLang="ko-KR" sz="1400"/>
          </a:p>
        </p:txBody>
      </p:sp>
      <p:pic>
        <p:nvPicPr>
          <p:cNvPr id="2057" name="Picture 17" descr="logo">
            <a:hlinkClick r:id="rId15"/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6381750"/>
            <a:ext cx="1893887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8" name="Picture 23" descr="logo3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6381750"/>
            <a:ext cx="1079500" cy="34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27" r:id="rId1"/>
    <p:sldLayoutId id="2147483915" r:id="rId2"/>
    <p:sldLayoutId id="2147483916" r:id="rId3"/>
    <p:sldLayoutId id="2147483917" r:id="rId4"/>
    <p:sldLayoutId id="2147483918" r:id="rId5"/>
    <p:sldLayoutId id="2147483919" r:id="rId6"/>
    <p:sldLayoutId id="2147483920" r:id="rId7"/>
    <p:sldLayoutId id="2147483921" r:id="rId8"/>
    <p:sldLayoutId id="2147483922" r:id="rId9"/>
    <p:sldLayoutId id="2147483923" r:id="rId10"/>
    <p:sldLayoutId id="2147483924" r:id="rId11"/>
    <p:sldLayoutId id="2147483925" r:id="rId12"/>
    <p:sldLayoutId id="2147483926" r:id="rId13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png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6.png"/><Relationship Id="rId4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7.png"/><Relationship Id="rId4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8.png"/><Relationship Id="rId4" Type="http://schemas.openxmlformats.org/officeDocument/2006/relationships/image" Target="../media/image5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9.png"/><Relationship Id="rId4" Type="http://schemas.openxmlformats.org/officeDocument/2006/relationships/image" Target="../media/image5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4.png"/><Relationship Id="rId4" Type="http://schemas.openxmlformats.org/officeDocument/2006/relationships/image" Target="../media/image5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5.png"/><Relationship Id="rId4" Type="http://schemas.openxmlformats.org/officeDocument/2006/relationships/image" Target="../media/image5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7.png"/><Relationship Id="rId5" Type="http://schemas.openxmlformats.org/officeDocument/2006/relationships/image" Target="../media/image5.jpeg"/><Relationship Id="rId4" Type="http://schemas.openxmlformats.org/officeDocument/2006/relationships/image" Target="../media/image5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5.png"/><Relationship Id="rId4" Type="http://schemas.openxmlformats.org/officeDocument/2006/relationships/image" Target="../media/image5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7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9.jpeg"/><Relationship Id="rId4" Type="http://schemas.openxmlformats.org/officeDocument/2006/relationships/image" Target="../media/image5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2.png"/><Relationship Id="rId4" Type="http://schemas.openxmlformats.org/officeDocument/2006/relationships/image" Target="../media/image5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3.png"/><Relationship Id="rId4" Type="http://schemas.openxmlformats.org/officeDocument/2006/relationships/image" Target="../media/image5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5.png"/><Relationship Id="rId4" Type="http://schemas.openxmlformats.org/officeDocument/2006/relationships/image" Target="../media/image5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9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0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1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4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5.png"/><Relationship Id="rId4" Type="http://schemas.openxmlformats.org/officeDocument/2006/relationships/image" Target="../media/image7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7.jpeg"/><Relationship Id="rId4" Type="http://schemas.openxmlformats.org/officeDocument/2006/relationships/image" Target="../media/image86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8.jpeg"/><Relationship Id="rId4" Type="http://schemas.openxmlformats.org/officeDocument/2006/relationships/image" Target="../media/image86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0.png"/><Relationship Id="rId5" Type="http://schemas.openxmlformats.org/officeDocument/2006/relationships/image" Target="../media/image77.png"/><Relationship Id="rId4" Type="http://schemas.openxmlformats.org/officeDocument/2006/relationships/image" Target="../media/image89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0.png"/><Relationship Id="rId5" Type="http://schemas.openxmlformats.org/officeDocument/2006/relationships/image" Target="../media/image77.png"/><Relationship Id="rId4" Type="http://schemas.openxmlformats.org/officeDocument/2006/relationships/image" Target="../media/image8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2.png"/><Relationship Id="rId5" Type="http://schemas.openxmlformats.org/officeDocument/2006/relationships/image" Target="../media/image77.png"/><Relationship Id="rId4" Type="http://schemas.openxmlformats.org/officeDocument/2006/relationships/image" Target="../media/image89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4.png"/><Relationship Id="rId5" Type="http://schemas.openxmlformats.org/officeDocument/2006/relationships/image" Target="../media/image77.png"/><Relationship Id="rId4" Type="http://schemas.openxmlformats.org/officeDocument/2006/relationships/image" Target="../media/image9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6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8.jpeg"/><Relationship Id="rId4" Type="http://schemas.openxmlformats.org/officeDocument/2006/relationships/image" Target="../media/image97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jpe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2.jpeg"/><Relationship Id="rId4" Type="http://schemas.openxmlformats.org/officeDocument/2006/relationships/image" Target="../media/image5.jpe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3.jpeg"/><Relationship Id="rId4" Type="http://schemas.openxmlformats.org/officeDocument/2006/relationships/image" Target="../media/image5.jpe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6.png"/><Relationship Id="rId4" Type="http://schemas.openxmlformats.org/officeDocument/2006/relationships/image" Target="../media/image104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8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7" Type="http://schemas.openxmlformats.org/officeDocument/2006/relationships/image" Target="../media/image110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9.png"/><Relationship Id="rId5" Type="http://schemas.openxmlformats.org/officeDocument/2006/relationships/image" Target="../media/image108.png"/><Relationship Id="rId4" Type="http://schemas.openxmlformats.org/officeDocument/2006/relationships/image" Target="../media/image5.jpe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4.png"/><Relationship Id="rId4" Type="http://schemas.openxmlformats.org/officeDocument/2006/relationships/image" Target="../media/image5.jpe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5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6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7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8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9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0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1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hyperlink" Target="mailto:ljs@kbscom.co.kr" TargetMode="External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jslee@kbscom.co.kr" TargetMode="External"/><Relationship Id="rId5" Type="http://schemas.openxmlformats.org/officeDocument/2006/relationships/image" Target="../media/image122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Box 5"/>
          <p:cNvSpPr txBox="1">
            <a:spLocks noChangeArrowheads="1"/>
          </p:cNvSpPr>
          <p:nvPr/>
        </p:nvSpPr>
        <p:spPr bwMode="auto">
          <a:xfrm>
            <a:off x="4665663" y="6437313"/>
            <a:ext cx="184150" cy="304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ko-KR" altLang="ko-KR" sz="1400"/>
          </a:p>
        </p:txBody>
      </p:sp>
      <p:sp>
        <p:nvSpPr>
          <p:cNvPr id="1028" name="Rectangle 6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29" name="Line 9"/>
          <p:cNvSpPr>
            <a:spLocks noChangeShapeType="1"/>
          </p:cNvSpPr>
          <p:nvPr/>
        </p:nvSpPr>
        <p:spPr bwMode="auto">
          <a:xfrm>
            <a:off x="458788" y="3381375"/>
            <a:ext cx="9020175" cy="0"/>
          </a:xfrm>
          <a:prstGeom prst="line">
            <a:avLst/>
          </a:prstGeom>
          <a:noFill/>
          <a:ln w="28575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0" name="Rectangle 14"/>
          <p:cNvSpPr>
            <a:spLocks noGrp="1" noChangeArrowheads="1"/>
          </p:cNvSpPr>
          <p:nvPr>
            <p:ph type="ctrTitle"/>
          </p:nvPr>
        </p:nvSpPr>
        <p:spPr>
          <a:xfrm>
            <a:off x="611188" y="2781300"/>
            <a:ext cx="8601075" cy="512763"/>
          </a:xfrm>
          <a:noFill/>
        </p:spPr>
        <p:txBody>
          <a:bodyPr lIns="72000" tIns="72000" rIns="72000" bIns="72000" anchor="b"/>
          <a:lstStyle/>
          <a:p>
            <a:pPr algn="l" eaLnBrk="1" hangingPunct="1"/>
            <a:r>
              <a:rPr lang="en-US" altLang="ko-KR" sz="2400" b="1" dirty="0" err="1" smtClean="0">
                <a:solidFill>
                  <a:srgbClr val="3366FF"/>
                </a:solidFill>
                <a:latin typeface="Arial Narrow" pitchFamily="34" charset="0"/>
              </a:rPr>
              <a:t>DMExpress</a:t>
            </a:r>
            <a:r>
              <a:rPr lang="en-US" altLang="ko-KR" sz="2400" b="1" dirty="0" smtClean="0">
                <a:solidFill>
                  <a:srgbClr val="3366FF"/>
                </a:solidFill>
                <a:latin typeface="Arial Narrow" pitchFamily="34" charset="0"/>
              </a:rPr>
              <a:t> </a:t>
            </a:r>
            <a:r>
              <a:rPr lang="ko-KR" altLang="en-US" sz="2400" b="1" dirty="0" smtClean="0">
                <a:solidFill>
                  <a:srgbClr val="3366FF"/>
                </a:solidFill>
                <a:latin typeface="Arial Narrow" pitchFamily="34" charset="0"/>
              </a:rPr>
              <a:t>교육 자료 </a:t>
            </a:r>
            <a:r>
              <a:rPr lang="en-US" altLang="ko-KR" sz="2400" b="1" dirty="0" smtClean="0">
                <a:solidFill>
                  <a:srgbClr val="3366FF"/>
                </a:solidFill>
                <a:latin typeface="Arial Narrow" pitchFamily="34" charset="0"/>
              </a:rPr>
              <a:t>– </a:t>
            </a:r>
            <a:r>
              <a:rPr lang="ko-KR" altLang="en-US" sz="2400" b="1" dirty="0" smtClean="0">
                <a:solidFill>
                  <a:srgbClr val="3366FF"/>
                </a:solidFill>
                <a:latin typeface="Arial Narrow" pitchFamily="34" charset="0"/>
              </a:rPr>
              <a:t>화면</a:t>
            </a:r>
          </a:p>
        </p:txBody>
      </p:sp>
      <p:sp>
        <p:nvSpPr>
          <p:cNvPr id="1031" name="Rectangle 15"/>
          <p:cNvSpPr>
            <a:spLocks noGrp="1" noChangeArrowheads="1"/>
          </p:cNvSpPr>
          <p:nvPr>
            <p:ph type="subTitle" idx="1"/>
          </p:nvPr>
        </p:nvSpPr>
        <p:spPr>
          <a:xfrm>
            <a:off x="631825" y="3557588"/>
            <a:ext cx="7512050" cy="376237"/>
          </a:xfrm>
          <a:noFill/>
        </p:spPr>
        <p:txBody>
          <a:bodyPr/>
          <a:lstStyle/>
          <a:p>
            <a:pPr algn="l" eaLnBrk="1" hangingPunct="1"/>
            <a:r>
              <a:rPr lang="ko-KR" altLang="en-US" sz="1600" b="1" smtClean="0">
                <a:latin typeface="Arial Narrow" pitchFamily="34" charset="0"/>
              </a:rPr>
              <a:t>한국비지네스써비스㈜</a:t>
            </a:r>
          </a:p>
        </p:txBody>
      </p:sp>
      <p:graphicFrame>
        <p:nvGraphicFramePr>
          <p:cNvPr id="1026" name="Object 21"/>
          <p:cNvGraphicFramePr>
            <a:graphicFrameLocks noChangeAspect="1"/>
          </p:cNvGraphicFramePr>
          <p:nvPr/>
        </p:nvGraphicFramePr>
        <p:xfrm>
          <a:off x="7905750" y="4868863"/>
          <a:ext cx="1404938" cy="165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비트맵 이미지" r:id="rId4" imgW="2924583" imgH="3448531" progId="Paint.Picture">
                  <p:embed/>
                </p:oleObj>
              </mc:Choice>
              <mc:Fallback>
                <p:oleObj name="비트맵 이미지" r:id="rId4" imgW="2924583" imgH="3448531" progId="Paint.Picture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05750" y="4868863"/>
                        <a:ext cx="1404938" cy="1655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33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</a:t>
            </a:r>
            <a:r>
              <a:rPr lang="ko-KR" altLang="en-US" b="1">
                <a:solidFill>
                  <a:srgbClr val="3366FF"/>
                </a:solidFill>
              </a:rPr>
              <a:t>업무 구현 초기 화면</a:t>
            </a:r>
            <a:r>
              <a:rPr lang="en-US" altLang="ko-KR" b="1">
                <a:solidFill>
                  <a:srgbClr val="3366FF"/>
                </a:solidFill>
              </a:rPr>
              <a:t> 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1434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1" name="Picture 3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400" y="1000125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모서리가 둥근 직사각형 32"/>
          <p:cNvSpPr/>
          <p:nvPr/>
        </p:nvSpPr>
        <p:spPr>
          <a:xfrm>
            <a:off x="2239963" y="1338263"/>
            <a:ext cx="257175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166688" y="1285875"/>
            <a:ext cx="1857375" cy="1071563"/>
          </a:xfrm>
          <a:prstGeom prst="wedgeRoundRectCallout">
            <a:avLst>
              <a:gd name="adj1" fmla="val 58532"/>
              <a:gd name="adj2" fmla="val -2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구현할 업무에 맞는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버튼 선택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(</a:t>
            </a:r>
            <a:r>
              <a:rPr lang="ko-KR" altLang="en-US" sz="1200" b="1" dirty="0">
                <a:solidFill>
                  <a:srgbClr val="7030A0"/>
                </a:solidFill>
              </a:rPr>
              <a:t>연산</a:t>
            </a:r>
            <a:r>
              <a:rPr lang="en-US" altLang="ko-KR" sz="1200" b="1" dirty="0">
                <a:solidFill>
                  <a:srgbClr val="7030A0"/>
                </a:solidFill>
              </a:rPr>
              <a:t>, Copy, Join, Merge, Sort)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5367338" y="1681163"/>
            <a:ext cx="1585912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모서리가 둥근 사각형 설명선 35"/>
          <p:cNvSpPr/>
          <p:nvPr/>
        </p:nvSpPr>
        <p:spPr>
          <a:xfrm>
            <a:off x="6596063" y="2214563"/>
            <a:ext cx="1857375" cy="500062"/>
          </a:xfrm>
          <a:prstGeom prst="wedgeRoundRectCallout">
            <a:avLst>
              <a:gd name="adj1" fmla="val -30698"/>
              <a:gd name="adj2" fmla="val -6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연결할 서버와 </a:t>
            </a:r>
            <a:r>
              <a:rPr lang="en-US" altLang="ko-KR" sz="1200" b="1" dirty="0">
                <a:solidFill>
                  <a:srgbClr val="7030A0"/>
                </a:solidFill>
              </a:rPr>
              <a:t>DB, </a:t>
            </a:r>
          </a:p>
          <a:p>
            <a:pPr algn="ctr">
              <a:defRPr/>
            </a:pPr>
            <a:r>
              <a:rPr lang="ko-KR" altLang="en-US" sz="1200" b="1" dirty="0" err="1">
                <a:solidFill>
                  <a:srgbClr val="7030A0"/>
                </a:solidFill>
              </a:rPr>
              <a:t>메터데이터</a:t>
            </a:r>
            <a:r>
              <a:rPr lang="ko-KR" altLang="en-US" sz="1200" b="1" dirty="0">
                <a:solidFill>
                  <a:srgbClr val="7030A0"/>
                </a:solidFill>
              </a:rPr>
              <a:t> 정보 입력 </a:t>
            </a:r>
          </a:p>
        </p:txBody>
      </p:sp>
      <p:sp>
        <p:nvSpPr>
          <p:cNvPr id="37" name="모서리가 둥근 직사각형 36"/>
          <p:cNvSpPr/>
          <p:nvPr/>
        </p:nvSpPr>
        <p:spPr>
          <a:xfrm>
            <a:off x="2238375" y="3462338"/>
            <a:ext cx="642938" cy="823912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166688" y="3500438"/>
            <a:ext cx="1857375" cy="1071562"/>
          </a:xfrm>
          <a:prstGeom prst="wedgeRoundRectCallout">
            <a:avLst>
              <a:gd name="adj1" fmla="val 58532"/>
              <a:gd name="adj2" fmla="val -2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화면 프린트와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미리 보기 기능으로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문서 작업에 도움 </a:t>
            </a:r>
          </a:p>
        </p:txBody>
      </p:sp>
      <p:pic>
        <p:nvPicPr>
          <p:cNvPr id="14348" name="Picture 3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063" y="3929063"/>
            <a:ext cx="4600575" cy="1328737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오른쪽 화살표 39"/>
          <p:cNvSpPr/>
          <p:nvPr/>
        </p:nvSpPr>
        <p:spPr>
          <a:xfrm>
            <a:off x="2914650" y="4033838"/>
            <a:ext cx="214313" cy="285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</a:t>
            </a:r>
            <a:r>
              <a:rPr lang="ko-KR" altLang="en-US" b="1">
                <a:solidFill>
                  <a:srgbClr val="3366FF"/>
                </a:solidFill>
              </a:rPr>
              <a:t>업무 구현 초기 화면 </a:t>
            </a:r>
            <a:r>
              <a:rPr lang="en-US" altLang="ko-KR" b="1">
                <a:solidFill>
                  <a:srgbClr val="3366FF"/>
                </a:solidFill>
              </a:rPr>
              <a:t>– </a:t>
            </a:r>
            <a:r>
              <a:rPr lang="ko-KR" altLang="en-US" b="1">
                <a:solidFill>
                  <a:srgbClr val="3366FF"/>
                </a:solidFill>
              </a:rPr>
              <a:t>연결 정보</a:t>
            </a:r>
            <a:r>
              <a:rPr lang="en-US" altLang="ko-KR" b="1">
                <a:solidFill>
                  <a:srgbClr val="3366FF"/>
                </a:solidFill>
              </a:rPr>
              <a:t> 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3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400" y="1000125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1143000"/>
            <a:ext cx="1857375" cy="1071563"/>
          </a:xfrm>
          <a:prstGeom prst="wedgeRoundRectCallout">
            <a:avLst>
              <a:gd name="adj1" fmla="val 20584"/>
              <a:gd name="adj2" fmla="val 6250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Database </a:t>
            </a:r>
            <a:r>
              <a:rPr lang="ko-KR" altLang="en-US" sz="1200" b="1" dirty="0">
                <a:solidFill>
                  <a:srgbClr val="7030A0"/>
                </a:solidFill>
              </a:rPr>
              <a:t>연결 화면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(Oracle, DB2, Sybase, SQL Server, </a:t>
            </a:r>
            <a:r>
              <a:rPr lang="en-US" altLang="ko-KR" sz="1200" b="1" dirty="0" err="1">
                <a:solidFill>
                  <a:srgbClr val="7030A0"/>
                </a:solidFill>
              </a:rPr>
              <a:t>Teradata</a:t>
            </a:r>
            <a:r>
              <a:rPr lang="en-US" altLang="ko-KR" sz="1200" b="1" dirty="0">
                <a:solidFill>
                  <a:srgbClr val="7030A0"/>
                </a:solidFill>
              </a:rPr>
              <a:t>, </a:t>
            </a:r>
            <a:r>
              <a:rPr lang="en-US" altLang="ko-KR" sz="1200" b="1" dirty="0" err="1">
                <a:solidFill>
                  <a:srgbClr val="7030A0"/>
                </a:solidFill>
              </a:rPr>
              <a:t>Netteza</a:t>
            </a:r>
            <a:r>
              <a:rPr lang="en-US" altLang="ko-KR" sz="1200" b="1" dirty="0">
                <a:solidFill>
                  <a:srgbClr val="7030A0"/>
                </a:solidFill>
              </a:rPr>
              <a:t>, ODBC, etc)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5367338" y="1681163"/>
            <a:ext cx="1014412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7167563" y="1285875"/>
            <a:ext cx="1857375" cy="1000125"/>
          </a:xfrm>
          <a:prstGeom prst="wedgeRoundRectCallout">
            <a:avLst>
              <a:gd name="adj1" fmla="val -24032"/>
              <a:gd name="adj2" fmla="val 58056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서버 연결 정보 설정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(ftp</a:t>
            </a:r>
            <a:r>
              <a:rPr lang="ko-KR" altLang="en-US" sz="1200" b="1" dirty="0">
                <a:solidFill>
                  <a:srgbClr val="7030A0"/>
                </a:solidFill>
              </a:rPr>
              <a:t>로 서버 연결</a:t>
            </a:r>
            <a:r>
              <a:rPr lang="en-US" altLang="ko-KR" sz="1200" b="1" dirty="0">
                <a:solidFill>
                  <a:srgbClr val="7030A0"/>
                </a:solidFill>
              </a:rPr>
              <a:t>)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  <p:sp>
        <p:nvSpPr>
          <p:cNvPr id="40" name="오른쪽 화살표 39"/>
          <p:cNvSpPr/>
          <p:nvPr/>
        </p:nvSpPr>
        <p:spPr>
          <a:xfrm>
            <a:off x="2914650" y="4033838"/>
            <a:ext cx="214313" cy="285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53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25" y="2428875"/>
            <a:ext cx="3521075" cy="345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71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2888" y="2428875"/>
            <a:ext cx="3416300" cy="349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직선 화살표 연결선 16"/>
          <p:cNvCxnSpPr>
            <a:stCxn id="35" idx="1"/>
            <a:endCxn id="109570" idx="3"/>
          </p:cNvCxnSpPr>
          <p:nvPr/>
        </p:nvCxnSpPr>
        <p:spPr>
          <a:xfrm rot="10800000" flipV="1">
            <a:off x="4381500" y="1905000"/>
            <a:ext cx="985838" cy="22494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35" idx="3"/>
            <a:endCxn id="109571" idx="0"/>
          </p:cNvCxnSpPr>
          <p:nvPr/>
        </p:nvCxnSpPr>
        <p:spPr>
          <a:xfrm>
            <a:off x="6381750" y="1905000"/>
            <a:ext cx="649288" cy="5238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사각형 설명선 13"/>
          <p:cNvSpPr/>
          <p:nvPr/>
        </p:nvSpPr>
        <p:spPr>
          <a:xfrm>
            <a:off x="4452938" y="4429125"/>
            <a:ext cx="1000125" cy="1000125"/>
          </a:xfrm>
          <a:prstGeom prst="wedgeRoundRectCallout">
            <a:avLst>
              <a:gd name="adj1" fmla="val -72751"/>
              <a:gd name="adj2" fmla="val -23176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이 기종 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DB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 동시 연결 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ko-KR" altLang="en-US" b="1" dirty="0">
                <a:solidFill>
                  <a:srgbClr val="3366FF"/>
                </a:solidFill>
              </a:rPr>
              <a:t>업무 구현 초기 화면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DB</a:t>
            </a:r>
            <a:r>
              <a:rPr lang="ko-KR" altLang="en-US" b="1" dirty="0" smtClean="0">
                <a:solidFill>
                  <a:srgbClr val="3366FF"/>
                </a:solidFill>
              </a:rPr>
              <a:t>연결 </a:t>
            </a:r>
            <a:r>
              <a:rPr lang="ko-KR" altLang="en-US" b="1" dirty="0">
                <a:solidFill>
                  <a:srgbClr val="3366FF"/>
                </a:solidFill>
              </a:rPr>
              <a:t>정보</a:t>
            </a:r>
            <a:r>
              <a:rPr lang="en-US" altLang="ko-KR" b="1" dirty="0">
                <a:solidFill>
                  <a:srgbClr val="3366FF"/>
                </a:solidFill>
              </a:rPr>
              <a:t> </a:t>
            </a:r>
            <a:r>
              <a:rPr lang="ko-KR" altLang="en-US" b="1" dirty="0" smtClean="0">
                <a:solidFill>
                  <a:srgbClr val="3366FF"/>
                </a:solidFill>
              </a:rPr>
              <a:t>변수처</a:t>
            </a:r>
            <a:r>
              <a:rPr lang="ko-KR" altLang="en-US" b="1" dirty="0">
                <a:solidFill>
                  <a:srgbClr val="3366FF"/>
                </a:solidFill>
              </a:rPr>
              <a:t>리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3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400" y="1000125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5367338" y="1681163"/>
            <a:ext cx="58658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4664967" y="3425924"/>
            <a:ext cx="1857375" cy="1072133"/>
          </a:xfrm>
          <a:prstGeom prst="wedgeRoundRectCallout">
            <a:avLst>
              <a:gd name="adj1" fmla="val -58904"/>
              <a:gd name="adj2" fmla="val 20913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rgbClr val="7030A0"/>
                </a:solidFill>
              </a:rPr>
              <a:t>Database </a:t>
            </a:r>
            <a:r>
              <a:rPr lang="ko-KR" altLang="en-US" sz="1200" b="1" dirty="0" smtClean="0">
                <a:solidFill>
                  <a:srgbClr val="7030A0"/>
                </a:solidFill>
              </a:rPr>
              <a:t>명</a:t>
            </a:r>
            <a:r>
              <a:rPr lang="en-US" altLang="ko-KR" sz="1200" b="1" dirty="0" smtClean="0">
                <a:solidFill>
                  <a:srgbClr val="7030A0"/>
                </a:solidFill>
              </a:rPr>
              <a:t>, DB User name / Password </a:t>
            </a:r>
            <a:r>
              <a:rPr lang="ko-KR" altLang="en-US" sz="1200" b="1" dirty="0" smtClean="0">
                <a:solidFill>
                  <a:srgbClr val="7030A0"/>
                </a:solidFill>
              </a:rPr>
              <a:t>을</a:t>
            </a:r>
            <a:endParaRPr lang="en-US" altLang="ko-KR" sz="1200" b="1" dirty="0" smtClean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rgbClr val="7030A0"/>
                </a:solidFill>
              </a:rPr>
              <a:t>변수처리</a:t>
            </a:r>
            <a:endParaRPr lang="en-US" altLang="ko-KR" sz="1200" b="1" dirty="0" smtClean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rgbClr val="7030A0"/>
                </a:solidFill>
              </a:rPr>
              <a:t>(</a:t>
            </a:r>
            <a:r>
              <a:rPr lang="ko-KR" altLang="en-US" sz="1200" b="1" dirty="0" smtClean="0">
                <a:solidFill>
                  <a:srgbClr val="7030A0"/>
                </a:solidFill>
              </a:rPr>
              <a:t>변수 선언은 상단 메뉴의 </a:t>
            </a:r>
            <a:r>
              <a:rPr lang="en-US" altLang="ko-KR" sz="1200" b="1" dirty="0" smtClean="0">
                <a:solidFill>
                  <a:srgbClr val="7030A0"/>
                </a:solidFill>
              </a:rPr>
              <a:t>Status</a:t>
            </a:r>
            <a:r>
              <a:rPr lang="ko-KR" altLang="en-US" sz="1200" b="1" dirty="0" smtClean="0">
                <a:solidFill>
                  <a:srgbClr val="7030A0"/>
                </a:solidFill>
              </a:rPr>
              <a:t> 에서 진행</a:t>
            </a:r>
            <a:r>
              <a:rPr lang="en-US" altLang="ko-KR" sz="1200" b="1" dirty="0" smtClean="0">
                <a:solidFill>
                  <a:srgbClr val="7030A0"/>
                </a:solidFill>
              </a:rPr>
              <a:t>)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  <p:cxnSp>
        <p:nvCxnSpPr>
          <p:cNvPr id="17" name="직선 화살표 연결선 16"/>
          <p:cNvCxnSpPr>
            <a:stCxn id="35" idx="1"/>
          </p:cNvCxnSpPr>
          <p:nvPr/>
        </p:nvCxnSpPr>
        <p:spPr>
          <a:xfrm flipH="1">
            <a:off x="4467226" y="1905001"/>
            <a:ext cx="900112" cy="17335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08" y="2125935"/>
            <a:ext cx="3821430" cy="3716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631508" y="3068960"/>
            <a:ext cx="3821430" cy="1368152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099" name="Picture 3" descr="D:\Z_Temp\SyncSort\UFO\Docu\교육자료\GUI\DMEx_Pic\DMEx_Table\Master_03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4175" y="4426433"/>
            <a:ext cx="2295525" cy="1533525"/>
          </a:xfrm>
          <a:prstGeom prst="rect">
            <a:avLst/>
          </a:prstGeom>
          <a:noFill/>
          <a:ln w="25400"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모서리가 둥근 직사각형 19"/>
          <p:cNvSpPr/>
          <p:nvPr/>
        </p:nvSpPr>
        <p:spPr>
          <a:xfrm>
            <a:off x="3286300" y="5013176"/>
            <a:ext cx="999950" cy="36004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1" name="직선 화살표 연결선 20"/>
          <p:cNvCxnSpPr>
            <a:stCxn id="20" idx="3"/>
            <a:endCxn id="4099" idx="1"/>
          </p:cNvCxnSpPr>
          <p:nvPr/>
        </p:nvCxnSpPr>
        <p:spPr>
          <a:xfrm>
            <a:off x="4286250" y="5193196"/>
            <a:ext cx="24479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69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ko-KR" altLang="en-US" b="1" dirty="0">
                <a:solidFill>
                  <a:srgbClr val="3366FF"/>
                </a:solidFill>
              </a:rPr>
              <a:t>업무 구현 초기 화면 </a:t>
            </a:r>
            <a:r>
              <a:rPr lang="en-US" altLang="ko-KR" b="1" dirty="0">
                <a:solidFill>
                  <a:srgbClr val="3366FF"/>
                </a:solidFill>
              </a:rPr>
              <a:t>– DB</a:t>
            </a:r>
            <a:r>
              <a:rPr lang="ko-KR" altLang="en-US" b="1" dirty="0">
                <a:solidFill>
                  <a:srgbClr val="3366FF"/>
                </a:solidFill>
              </a:rPr>
              <a:t>연결 정보</a:t>
            </a:r>
            <a:r>
              <a:rPr lang="en-US" altLang="ko-KR" b="1" dirty="0">
                <a:solidFill>
                  <a:srgbClr val="3366FF"/>
                </a:solidFill>
              </a:rPr>
              <a:t> </a:t>
            </a:r>
            <a:r>
              <a:rPr lang="ko-KR" altLang="en-US" b="1" dirty="0">
                <a:solidFill>
                  <a:srgbClr val="3366FF"/>
                </a:solidFill>
              </a:rPr>
              <a:t>변수처리</a:t>
            </a: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3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00125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818950" y="1686124"/>
            <a:ext cx="58658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7" name="직선 화살표 연결선 16"/>
          <p:cNvCxnSpPr>
            <a:stCxn id="35" idx="3"/>
            <a:endCxn id="5122" idx="1"/>
          </p:cNvCxnSpPr>
          <p:nvPr/>
        </p:nvCxnSpPr>
        <p:spPr>
          <a:xfrm>
            <a:off x="1405530" y="1909962"/>
            <a:ext cx="2494511" cy="1688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041" y="1427162"/>
            <a:ext cx="5007769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4043203" y="2780928"/>
            <a:ext cx="3821430" cy="1368152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4546550" y="4365104"/>
            <a:ext cx="1857375" cy="1072133"/>
          </a:xfrm>
          <a:prstGeom prst="wedgeRoundRectCallout">
            <a:avLst>
              <a:gd name="adj1" fmla="val -20442"/>
              <a:gd name="adj2" fmla="val -67040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rgbClr val="7030A0"/>
                </a:solidFill>
              </a:rPr>
              <a:t>변수이름 과 </a:t>
            </a:r>
            <a:r>
              <a:rPr lang="en-US" altLang="ko-KR" sz="1200" b="1" dirty="0" smtClean="0">
                <a:solidFill>
                  <a:srgbClr val="7030A0"/>
                </a:solidFill>
              </a:rPr>
              <a:t>Value</a:t>
            </a:r>
            <a:r>
              <a:rPr lang="ko-KR" altLang="en-US" sz="1200" b="1" dirty="0" smtClean="0">
                <a:solidFill>
                  <a:srgbClr val="7030A0"/>
                </a:solidFill>
              </a:rPr>
              <a:t>를 정의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376936" y="2564904"/>
            <a:ext cx="864096" cy="144016"/>
          </a:xfrm>
          <a:prstGeom prst="round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5025230" y="1686124"/>
            <a:ext cx="2232026" cy="759903"/>
          </a:xfrm>
          <a:prstGeom prst="wedgeRoundRectCallout">
            <a:avLst>
              <a:gd name="adj1" fmla="val -37365"/>
              <a:gd name="adj2" fmla="val 66636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rgbClr val="7030A0"/>
                </a:solidFill>
              </a:rPr>
              <a:t>두 번째 탭의 </a:t>
            </a:r>
            <a:endParaRPr lang="en-US" altLang="ko-KR" sz="1200" b="1" dirty="0" smtClean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rgbClr val="7030A0"/>
                </a:solidFill>
              </a:rPr>
              <a:t>“Environment Variables” 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rgbClr val="7030A0"/>
                </a:solidFill>
              </a:rPr>
              <a:t>선택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94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72" y="113855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ko-KR" altLang="en-US" b="1" dirty="0">
                <a:solidFill>
                  <a:srgbClr val="3366FF"/>
                </a:solidFill>
              </a:rPr>
              <a:t>업무 구현 초기 화면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TEMP </a:t>
            </a:r>
            <a:r>
              <a:rPr lang="ko-KR" altLang="en-US" b="1" dirty="0" err="1" smtClean="0">
                <a:solidFill>
                  <a:srgbClr val="3366FF"/>
                </a:solidFill>
              </a:rPr>
              <a:t>디렉토리</a:t>
            </a:r>
            <a:r>
              <a:rPr lang="ko-KR" altLang="en-US" b="1" dirty="0" smtClean="0">
                <a:solidFill>
                  <a:srgbClr val="3366FF"/>
                </a:solidFill>
              </a:rPr>
              <a:t> 지정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3992960" y="1412776"/>
            <a:ext cx="586580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056" y="2924924"/>
            <a:ext cx="3274695" cy="1440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5385047" y="3519010"/>
            <a:ext cx="2304257" cy="34203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5471889" y="4077072"/>
            <a:ext cx="1857375" cy="1072133"/>
          </a:xfrm>
          <a:prstGeom prst="wedgeRoundRectCallout">
            <a:avLst>
              <a:gd name="adj1" fmla="val -20442"/>
              <a:gd name="adj2" fmla="val -67040"/>
              <a:gd name="adj3" fmla="val 16667"/>
            </a:avLst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rgbClr val="7030A0"/>
                </a:solidFill>
              </a:rPr>
              <a:t>SORT, JOIN </a:t>
            </a:r>
            <a:r>
              <a:rPr lang="ko-KR" altLang="en-US" sz="1200" b="1" dirty="0" smtClean="0">
                <a:solidFill>
                  <a:srgbClr val="7030A0"/>
                </a:solidFill>
              </a:rPr>
              <a:t>작업 시 사용 할 </a:t>
            </a:r>
            <a:endParaRPr lang="en-US" altLang="ko-KR" sz="1200" b="1" dirty="0" smtClean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rgbClr val="7030A0"/>
                </a:solidFill>
              </a:rPr>
              <a:t>Sort temp </a:t>
            </a:r>
            <a:r>
              <a:rPr lang="ko-KR" altLang="en-US" sz="1200" b="1" dirty="0" err="1" smtClean="0">
                <a:solidFill>
                  <a:srgbClr val="7030A0"/>
                </a:solidFill>
              </a:rPr>
              <a:t>디렉토리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rgbClr val="7030A0"/>
                </a:solidFill>
              </a:rPr>
              <a:t>지정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61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3686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2649538" y="2565400"/>
            <a:ext cx="4562467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ko-KR" altLang="en-US" sz="7200" dirty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기</a:t>
            </a:r>
            <a:r>
              <a:rPr lang="ko-KR" altLang="en-US" sz="7200" dirty="0" smtClean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 본 </a:t>
            </a:r>
            <a:r>
              <a:rPr lang="ko-KR" altLang="en-US" sz="7200" dirty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기 능</a:t>
            </a:r>
          </a:p>
        </p:txBody>
      </p:sp>
    </p:spTree>
    <p:extLst>
      <p:ext uri="{BB962C8B-B14F-4D97-AF65-F5344CB8AC3E}">
        <p14:creationId xmlns:p14="http://schemas.microsoft.com/office/powerpoint/2010/main" val="184919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3392654" y="2276475"/>
            <a:ext cx="264046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 smtClean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COPY</a:t>
            </a:r>
            <a:endParaRPr lang="ko-KR" altLang="en-US" sz="7200" dirty="0">
              <a:solidFill>
                <a:srgbClr val="3366FF"/>
              </a:solidFill>
              <a:latin typeface="a시나브로L" panose="02020600000000000000" pitchFamily="18" charset="-127"/>
              <a:ea typeface="a시나브로L" panose="02020600000000000000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406502" y="4427587"/>
            <a:ext cx="2876550" cy="504056"/>
            <a:chOff x="3514725" y="5474754"/>
            <a:chExt cx="2876550" cy="504056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4725" y="5517232"/>
              <a:ext cx="2876550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모서리가 둥근 직사각형 2"/>
            <p:cNvSpPr/>
            <p:nvPr/>
          </p:nvSpPr>
          <p:spPr>
            <a:xfrm>
              <a:off x="4063058" y="5474754"/>
              <a:ext cx="640304" cy="504056"/>
            </a:xfrm>
            <a:prstGeom prst="roundRect">
              <a:avLst>
                <a:gd name="adj" fmla="val 9108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COPY</a:t>
            </a:r>
            <a:r>
              <a:rPr lang="ko-KR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Delimited File 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" name="모서리가 둥근 사각형 설명선 37"/>
          <p:cNvSpPr/>
          <p:nvPr/>
        </p:nvSpPr>
        <p:spPr>
          <a:xfrm>
            <a:off x="560512" y="2132856"/>
            <a:ext cx="1857375" cy="1000125"/>
          </a:xfrm>
          <a:prstGeom prst="wedgeRoundRectCallout">
            <a:avLst>
              <a:gd name="adj1" fmla="val 61096"/>
              <a:gd name="adj2" fmla="val -17182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err="1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구분자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(Delimiter)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포함 파일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4348" y="1255713"/>
            <a:ext cx="6888480" cy="2004060"/>
          </a:xfrm>
          <a:prstGeom prst="rect">
            <a:avLst/>
          </a:prstGeom>
          <a:noFill/>
          <a:ln w="1587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grpSp>
        <p:nvGrpSpPr>
          <p:cNvPr id="3" name="그룹 2"/>
          <p:cNvGrpSpPr/>
          <p:nvPr/>
        </p:nvGrpSpPr>
        <p:grpSpPr>
          <a:xfrm>
            <a:off x="3655069" y="2329110"/>
            <a:ext cx="5186363" cy="3836194"/>
            <a:chOff x="3655069" y="2329110"/>
            <a:chExt cx="5186363" cy="3836194"/>
          </a:xfrm>
        </p:grpSpPr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55069" y="2329110"/>
              <a:ext cx="5186363" cy="383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모서리가 둥근 직사각형 34"/>
            <p:cNvSpPr/>
            <p:nvPr/>
          </p:nvSpPr>
          <p:spPr>
            <a:xfrm>
              <a:off x="3795661" y="3542213"/>
              <a:ext cx="4236715" cy="1368152"/>
            </a:xfrm>
            <a:prstGeom prst="roundRect">
              <a:avLst>
                <a:gd name="adj" fmla="val 7616"/>
              </a:avLst>
            </a:prstGeom>
            <a:noFill/>
            <a:ln w="254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모서리가 둥근 사각형 설명선 33"/>
          <p:cNvSpPr/>
          <p:nvPr/>
        </p:nvSpPr>
        <p:spPr>
          <a:xfrm>
            <a:off x="7848600" y="4581128"/>
            <a:ext cx="1857375" cy="1071563"/>
          </a:xfrm>
          <a:prstGeom prst="wedgeRoundRectCallout">
            <a:avLst>
              <a:gd name="adj1" fmla="val -38903"/>
              <a:gd name="adj2" fmla="val -61056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err="1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구분자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포함한 파일의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Layout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과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Sample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데이터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확인 화면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8487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COPY</a:t>
            </a:r>
            <a:r>
              <a:rPr lang="ko-KR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Delimited File 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6936" y="1412776"/>
            <a:ext cx="4543425" cy="4779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4354041" y="2103194"/>
            <a:ext cx="3767311" cy="2171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2360712" y="1874738"/>
            <a:ext cx="1857375" cy="1000125"/>
          </a:xfrm>
          <a:prstGeom prst="wedgeRoundRectCallout">
            <a:avLst>
              <a:gd name="adj1" fmla="val 55968"/>
              <a:gd name="adj2" fmla="val -2003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입력 파일의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type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선택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5817096" y="5120381"/>
            <a:ext cx="1857375" cy="1071563"/>
          </a:xfrm>
          <a:prstGeom prst="wedgeRoundRectCallout">
            <a:avLst>
              <a:gd name="adj1" fmla="val 59559"/>
              <a:gd name="adj2" fmla="val -18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Delimited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또는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Positional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필드를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정의하는 버튼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861895" y="5439946"/>
            <a:ext cx="792088" cy="27426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69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COPY</a:t>
            </a:r>
            <a:r>
              <a:rPr lang="ko-KR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Delimited File 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920552" y="3560980"/>
            <a:ext cx="3767311" cy="2171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504" y="3751053"/>
            <a:ext cx="2900363" cy="1121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984" y="2293268"/>
            <a:ext cx="4493419" cy="337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모서리가 둥근 직사각형 14"/>
          <p:cNvSpPr/>
          <p:nvPr/>
        </p:nvSpPr>
        <p:spPr>
          <a:xfrm>
            <a:off x="4035946" y="4231857"/>
            <a:ext cx="792088" cy="27426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638925" y="1129223"/>
            <a:ext cx="1857375" cy="1071563"/>
          </a:xfrm>
          <a:prstGeom prst="wedgeRoundRectCallout">
            <a:avLst>
              <a:gd name="adj1" fmla="val -24031"/>
              <a:gd name="adj2" fmla="val 63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조건을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200" b="1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정의할 수 있는 화면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47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457200" indent="-457200" algn="r" defTabSz="785813" eaLnBrk="0" latinLnBrk="0" hangingPunct="0">
              <a:buFontTx/>
              <a:buAutoNum type="romanUcPeriod"/>
            </a:pPr>
            <a:r>
              <a:rPr kumimoji="0" lang="en-US" altLang="ko-KR" sz="2400" b="1">
                <a:solidFill>
                  <a:srgbClr val="7889FB"/>
                </a:solidFill>
                <a:latin typeface="Arial" charset="0"/>
              </a:rPr>
              <a:t>Overview</a:t>
            </a:r>
            <a:endParaRPr kumimoji="0" lang="ko-KR" altLang="en-US" sz="1000">
              <a:latin typeface="Arial Narrow" pitchFamily="34" charset="0"/>
            </a:endParaRPr>
          </a:p>
        </p:txBody>
      </p:sp>
      <p:sp>
        <p:nvSpPr>
          <p:cNvPr id="512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DMExpress </a:t>
            </a:r>
            <a:r>
              <a:rPr kumimoji="0" lang="ko-KR" altLang="en-US" sz="1400" b="1">
                <a:latin typeface="Arial" charset="0"/>
              </a:rPr>
              <a:t>란</a:t>
            </a:r>
            <a:r>
              <a:rPr kumimoji="0" lang="en-US" altLang="ko-KR" sz="1400" b="1">
                <a:latin typeface="Arial" charset="0"/>
              </a:rPr>
              <a:t>?</a:t>
            </a: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>
                <a:latin typeface="Arial" charset="0"/>
              </a:rPr>
              <a:t>지원 </a:t>
            </a:r>
            <a:r>
              <a:rPr kumimoji="0" lang="en-US" altLang="ko-KR" sz="1400" b="1">
                <a:latin typeface="Arial" charset="0"/>
              </a:rPr>
              <a:t>DBMS</a:t>
            </a:r>
            <a:r>
              <a:rPr kumimoji="0" lang="ko-KR" altLang="en-US" sz="1400" b="1">
                <a:latin typeface="Arial" charset="0"/>
              </a:rPr>
              <a:t>와 </a:t>
            </a:r>
            <a:r>
              <a:rPr kumimoji="0" lang="en-US" altLang="ko-KR" sz="1400" b="1">
                <a:latin typeface="Arial" charset="0"/>
              </a:rPr>
              <a:t>Accelerator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DMExpress </a:t>
            </a:r>
            <a:r>
              <a:rPr kumimoji="0" lang="ko-KR" altLang="en-US" sz="1400" b="1">
                <a:latin typeface="Arial" charset="0"/>
              </a:rPr>
              <a:t>구성과 실행</a:t>
            </a:r>
            <a:endParaRPr kumimoji="0" lang="en-US" altLang="ko-KR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Task</a:t>
            </a:r>
            <a:r>
              <a:rPr kumimoji="0" lang="ko-KR" altLang="en-US" sz="1400" b="1">
                <a:latin typeface="Arial" charset="0"/>
              </a:rPr>
              <a:t>와 </a:t>
            </a:r>
            <a:r>
              <a:rPr kumimoji="0" lang="en-US" altLang="ko-KR" sz="1400" b="1">
                <a:latin typeface="Arial" charset="0"/>
              </a:rPr>
              <a:t>Job Editor </a:t>
            </a:r>
            <a:r>
              <a:rPr kumimoji="0" lang="ko-KR" altLang="en-US" sz="1400" b="1">
                <a:latin typeface="Arial" charset="0"/>
              </a:rPr>
              <a:t>개념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>
              <a:latin typeface="Arial" charset="0"/>
            </a:endParaRPr>
          </a:p>
        </p:txBody>
      </p:sp>
      <p:sp>
        <p:nvSpPr>
          <p:cNvPr id="512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4" y="1129223"/>
            <a:ext cx="7117080" cy="467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COPY</a:t>
            </a:r>
            <a:r>
              <a:rPr lang="ko-KR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Positional File 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459" y="1052736"/>
            <a:ext cx="7800975" cy="1303020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128588" y="1204183"/>
            <a:ext cx="1591693" cy="1000125"/>
          </a:xfrm>
          <a:prstGeom prst="wedgeRoundRectCallout">
            <a:avLst>
              <a:gd name="adj1" fmla="val 61096"/>
              <a:gd name="adj2" fmla="val -17182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Fixed Type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(Positional)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파일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640" y="1916832"/>
            <a:ext cx="5958840" cy="4258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7814059" y="4736340"/>
            <a:ext cx="1857375" cy="1071563"/>
          </a:xfrm>
          <a:prstGeom prst="wedgeRoundRectCallout">
            <a:avLst>
              <a:gd name="adj1" fmla="val -38903"/>
              <a:gd name="adj2" fmla="val -61056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Fixed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파일의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Layout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과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Sample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데이터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확인 화면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512840" y="3429000"/>
            <a:ext cx="5264447" cy="1152128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1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4" y="1129223"/>
            <a:ext cx="7117080" cy="467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COPY</a:t>
            </a:r>
            <a:r>
              <a:rPr lang="ko-KR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Positional File 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1129223"/>
            <a:ext cx="4922520" cy="496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4426049" y="1857256"/>
            <a:ext cx="3911327" cy="41961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2432720" y="1628800"/>
            <a:ext cx="1857375" cy="1000125"/>
          </a:xfrm>
          <a:prstGeom prst="wedgeRoundRectCallout">
            <a:avLst>
              <a:gd name="adj1" fmla="val 55968"/>
              <a:gd name="adj2" fmla="val -2003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입력 파일의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type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선택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6056457" y="4986643"/>
            <a:ext cx="1857375" cy="1071563"/>
          </a:xfrm>
          <a:prstGeom prst="wedgeRoundRectCallout">
            <a:avLst>
              <a:gd name="adj1" fmla="val 59559"/>
              <a:gd name="adj2" fmla="val -18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Delimited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또는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Positional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필드를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정의하는 버튼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8101256" y="5306208"/>
            <a:ext cx="792088" cy="27426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7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4" y="1129223"/>
            <a:ext cx="7117080" cy="467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COPY</a:t>
            </a:r>
            <a:r>
              <a:rPr lang="ko-KR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Positional File 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136576" y="4509120"/>
            <a:ext cx="3960439" cy="64807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064568" y="2780928"/>
            <a:ext cx="6552728" cy="136815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5498" y="2996952"/>
            <a:ext cx="3820477" cy="3213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6" name="직선 화살표 연결선 15"/>
          <p:cNvCxnSpPr>
            <a:stCxn id="12" idx="3"/>
            <a:endCxn id="4098" idx="1"/>
          </p:cNvCxnSpPr>
          <p:nvPr/>
        </p:nvCxnSpPr>
        <p:spPr>
          <a:xfrm flipV="1">
            <a:off x="5097015" y="4603820"/>
            <a:ext cx="788483" cy="22933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사각형 설명선 20"/>
          <p:cNvSpPr/>
          <p:nvPr/>
        </p:nvSpPr>
        <p:spPr>
          <a:xfrm>
            <a:off x="3904295" y="1556792"/>
            <a:ext cx="1857375" cy="1071563"/>
          </a:xfrm>
          <a:prstGeom prst="wedgeRoundRectCallout">
            <a:avLst>
              <a:gd name="adj1" fmla="val -24031"/>
              <a:gd name="adj2" fmla="val 63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조건에 따른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다중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output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7769555" y="1772816"/>
            <a:ext cx="1857375" cy="1071563"/>
          </a:xfrm>
          <a:prstGeom prst="wedgeRoundRectCallout">
            <a:avLst>
              <a:gd name="adj1" fmla="val -24031"/>
              <a:gd name="adj2" fmla="val 63389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조건을 입력하는 화면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282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878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COPY</a:t>
            </a:r>
            <a:r>
              <a:rPr lang="ko-KR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Partition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직사각형 12"/>
          <p:cNvSpPr/>
          <p:nvPr/>
        </p:nvSpPr>
        <p:spPr>
          <a:xfrm>
            <a:off x="844587" y="2740670"/>
            <a:ext cx="3964397" cy="25628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6" name="직선 화살표 연결선 15"/>
          <p:cNvCxnSpPr/>
          <p:nvPr/>
        </p:nvCxnSpPr>
        <p:spPr>
          <a:xfrm>
            <a:off x="4088904" y="2996952"/>
            <a:ext cx="1167644" cy="94686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401" y="2308597"/>
            <a:ext cx="4379119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5254426" y="2628354"/>
            <a:ext cx="4284191" cy="1952773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5756667" y="4824933"/>
            <a:ext cx="1857375" cy="1071563"/>
          </a:xfrm>
          <a:prstGeom prst="wedgeRoundRectCallout">
            <a:avLst>
              <a:gd name="adj1" fmla="val -21467"/>
              <a:gd name="adj2" fmla="val -69055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Output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의 수량이나 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사이즈 별로 출력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66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17588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5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891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Copy </a:t>
            </a:r>
            <a:r>
              <a:rPr lang="ko-KR" altLang="en-US" b="1">
                <a:solidFill>
                  <a:srgbClr val="3366FF"/>
                </a:solidFill>
              </a:rPr>
              <a:t>기능</a:t>
            </a:r>
            <a:r>
              <a:rPr lang="en-US" altLang="ko-KR" b="1">
                <a:solidFill>
                  <a:srgbClr val="3366FF"/>
                </a:solidFill>
              </a:rPr>
              <a:t> 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38917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624138"/>
            <a:ext cx="3157538" cy="214312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1238250" y="2286000"/>
            <a:ext cx="2500313" cy="285750"/>
          </a:xfrm>
          <a:prstGeom prst="wedgeRoundRectCallout">
            <a:avLst>
              <a:gd name="adj1" fmla="val -27269"/>
              <a:gd name="adj2" fmla="val 77451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조건에</a:t>
            </a:r>
            <a:r>
              <a:rPr lang="en-US" altLang="ko-KR" sz="1200" b="1" dirty="0">
                <a:solidFill>
                  <a:srgbClr val="7030A0"/>
                </a:solidFill>
              </a:rPr>
              <a:t> </a:t>
            </a:r>
            <a:r>
              <a:rPr lang="ko-KR" altLang="en-US" sz="1200" b="1" dirty="0">
                <a:solidFill>
                  <a:srgbClr val="7030A0"/>
                </a:solidFill>
              </a:rPr>
              <a:t>따른 필터 기능</a:t>
            </a:r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8239125" y="3786188"/>
            <a:ext cx="1500188" cy="1071562"/>
          </a:xfrm>
          <a:prstGeom prst="wedgeRoundRectCallout">
            <a:avLst>
              <a:gd name="adj1" fmla="val -57365"/>
              <a:gd name="adj2" fmla="val -22833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조건 입력 화면</a:t>
            </a:r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8024813" y="1785938"/>
            <a:ext cx="1500187" cy="1071562"/>
          </a:xfrm>
          <a:prstGeom prst="wedgeRoundRectCallout">
            <a:avLst>
              <a:gd name="adj1" fmla="val -59270"/>
              <a:gd name="adj2" fmla="val 2072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Bulk Filter </a:t>
            </a:r>
            <a:r>
              <a:rPr lang="ko-KR" altLang="en-US" sz="1200" b="1" dirty="0">
                <a:solidFill>
                  <a:srgbClr val="7030A0"/>
                </a:solidFill>
              </a:rPr>
              <a:t>와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조건 별 필터 가능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09650" y="3062288"/>
            <a:ext cx="3157538" cy="43815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1238250" y="3643313"/>
            <a:ext cx="2500313" cy="285750"/>
          </a:xfrm>
          <a:prstGeom prst="wedgeRoundRectCallout">
            <a:avLst>
              <a:gd name="adj1" fmla="val -27269"/>
              <a:gd name="adj2" fmla="val -92548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다중 </a:t>
            </a:r>
            <a:r>
              <a:rPr lang="en-US" altLang="ko-KR" sz="1200" b="1" dirty="0">
                <a:solidFill>
                  <a:srgbClr val="7030A0"/>
                </a:solidFill>
              </a:rPr>
              <a:t>Output </a:t>
            </a:r>
            <a:r>
              <a:rPr lang="ko-KR" altLang="en-US" sz="1200" b="1" dirty="0">
                <a:solidFill>
                  <a:srgbClr val="7030A0"/>
                </a:solidFill>
              </a:rPr>
              <a:t>기능</a:t>
            </a:r>
          </a:p>
        </p:txBody>
      </p:sp>
      <p:pic>
        <p:nvPicPr>
          <p:cNvPr id="389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0" y="1357313"/>
            <a:ext cx="2640013" cy="204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813" y="3041650"/>
            <a:ext cx="3754437" cy="317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63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3440832" y="2276475"/>
            <a:ext cx="257153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 smtClean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SORT</a:t>
            </a:r>
            <a:endParaRPr lang="ko-KR" altLang="en-US" sz="7200" dirty="0">
              <a:solidFill>
                <a:srgbClr val="3366FF"/>
              </a:solidFill>
              <a:latin typeface="a시나브로L" panose="02020600000000000000" pitchFamily="18" charset="-127"/>
              <a:ea typeface="a시나브로L" panose="02020600000000000000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3365848" y="4441416"/>
            <a:ext cx="2883296" cy="504056"/>
            <a:chOff x="453377" y="3016002"/>
            <a:chExt cx="2883296" cy="504056"/>
          </a:xfrm>
        </p:grpSpPr>
        <p:pic>
          <p:nvPicPr>
            <p:cNvPr id="205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3377" y="3067408"/>
              <a:ext cx="2857500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모서리가 둥근 직사각형 22"/>
            <p:cNvSpPr/>
            <p:nvPr/>
          </p:nvSpPr>
          <p:spPr>
            <a:xfrm>
              <a:off x="2696369" y="3016002"/>
              <a:ext cx="640304" cy="504056"/>
            </a:xfrm>
            <a:prstGeom prst="roundRect">
              <a:avLst>
                <a:gd name="adj" fmla="val 9108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6573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46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SORT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2009577" y="3049269"/>
            <a:ext cx="1857375" cy="1071563"/>
          </a:xfrm>
          <a:prstGeom prst="wedgeRoundRectCallout">
            <a:avLst>
              <a:gd name="adj1" fmla="val -20442"/>
              <a:gd name="adj2" fmla="val -68167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필드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420888"/>
            <a:ext cx="3634693" cy="406339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982" y="1628800"/>
            <a:ext cx="3021806" cy="3007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5169086" y="2190441"/>
            <a:ext cx="2808312" cy="50405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532301" y="2619897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사각형 설명선 12"/>
          <p:cNvSpPr/>
          <p:nvPr/>
        </p:nvSpPr>
        <p:spPr>
          <a:xfrm>
            <a:off x="6573243" y="2854540"/>
            <a:ext cx="1944278" cy="1000125"/>
          </a:xfrm>
          <a:prstGeom prst="wedgeRoundRectCallout">
            <a:avLst>
              <a:gd name="adj1" fmla="val -22084"/>
              <a:gd name="adj2" fmla="val -66706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별로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Ascending, Descending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선택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097078" y="3373653"/>
            <a:ext cx="1008112" cy="27599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3296816" y="3854612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추가 시 선택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970" y="4094006"/>
            <a:ext cx="2707005" cy="2060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직선 화살표 연결선 20"/>
          <p:cNvCxnSpPr/>
          <p:nvPr/>
        </p:nvCxnSpPr>
        <p:spPr>
          <a:xfrm>
            <a:off x="6105190" y="3649650"/>
            <a:ext cx="936042" cy="85947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3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45" y="105134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SORT – Unique Key </a:t>
            </a:r>
            <a:r>
              <a:rPr lang="ko-KR" altLang="en-US" b="1" dirty="0" smtClean="0">
                <a:solidFill>
                  <a:srgbClr val="3366FF"/>
                </a:solidFill>
              </a:rPr>
              <a:t>추출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1280592" y="2837871"/>
            <a:ext cx="1857375" cy="1071563"/>
          </a:xfrm>
          <a:prstGeom prst="wedgeRoundRectCallout">
            <a:avLst>
              <a:gd name="adj1" fmla="val -20442"/>
              <a:gd name="adj2" fmla="val -68167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필드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348880"/>
            <a:ext cx="4368590" cy="273609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5254849" y="2476079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5819626" y="3356836"/>
            <a:ext cx="1008112" cy="27599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6827738" y="3632833"/>
            <a:ext cx="936042" cy="85947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626" y="1484784"/>
            <a:ext cx="3021806" cy="3007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5891603" y="3558512"/>
            <a:ext cx="2808312" cy="50405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5099484" y="4281931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“Retain only one record”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선택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940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45" y="105134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SORT – Unique Key </a:t>
            </a:r>
            <a:r>
              <a:rPr lang="ko-KR" altLang="en-US" b="1" dirty="0" smtClean="0">
                <a:solidFill>
                  <a:srgbClr val="3366FF"/>
                </a:solidFill>
              </a:rPr>
              <a:t>추출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사각형 설명선 16"/>
          <p:cNvSpPr/>
          <p:nvPr/>
        </p:nvSpPr>
        <p:spPr>
          <a:xfrm>
            <a:off x="5467126" y="4581128"/>
            <a:ext cx="1857375" cy="1071563"/>
          </a:xfrm>
          <a:prstGeom prst="wedgeRoundRectCallout">
            <a:avLst>
              <a:gd name="adj1" fmla="val -20442"/>
              <a:gd name="adj2" fmla="val -68167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SORT KEY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필드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64568" y="2852936"/>
            <a:ext cx="3683695" cy="1008112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1208584" y="4116784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Output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의 레이아웃의 배치나 신규 필드 추가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032" y="1240146"/>
            <a:ext cx="4487228" cy="4740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직선 화살표 연결선 14"/>
          <p:cNvCxnSpPr/>
          <p:nvPr/>
        </p:nvCxnSpPr>
        <p:spPr>
          <a:xfrm>
            <a:off x="4748263" y="3356992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5385048" y="2852936"/>
            <a:ext cx="4176464" cy="108012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65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67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SORT – Partition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064568" y="2553325"/>
            <a:ext cx="3683695" cy="2996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748263" y="2703130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>
            <a:off x="1216968" y="2924944"/>
            <a:ext cx="6256312" cy="299611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376" y="548680"/>
            <a:ext cx="2820353" cy="280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343" y="2876892"/>
            <a:ext cx="4087177" cy="3360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9" name="직선 화살표 연결선 18"/>
          <p:cNvCxnSpPr/>
          <p:nvPr/>
        </p:nvCxnSpPr>
        <p:spPr>
          <a:xfrm>
            <a:off x="4520952" y="3224555"/>
            <a:ext cx="1025391" cy="85251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5546343" y="3501008"/>
            <a:ext cx="4176464" cy="1056093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3776124" y="4653136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별로 구분되어서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Output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 생성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763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14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I. DMExpress : Overview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614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95250" y="955675"/>
            <a:ext cx="9286875" cy="4402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DMExpress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란</a:t>
            </a:r>
            <a:r>
              <a:rPr kumimoji="0" lang="en-US" altLang="ko-KR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?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</a:b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</a:b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DMExpress</a:t>
            </a:r>
            <a:r>
              <a:rPr kumimoji="0" lang="ko-KR" altLang="en-US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는 고성능으로 데이터를 변환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, </a:t>
            </a:r>
            <a:r>
              <a:rPr kumimoji="0" lang="ko-KR" altLang="en-US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정제하는 제품입니다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. </a:t>
            </a:r>
            <a:b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</a:br>
            <a:r>
              <a:rPr kumimoji="0" lang="ko-KR" altLang="en-US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여러분의 윈도우 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desktop</a:t>
            </a:r>
            <a:r>
              <a:rPr kumimoji="0" lang="ko-KR" altLang="en-US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에서 모든 데이터 가공처리를 위한 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application</a:t>
            </a:r>
            <a:r>
              <a:rPr kumimoji="0" lang="ko-KR" altLang="en-US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을 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DMExpress GUI</a:t>
            </a:r>
            <a:r>
              <a:rPr kumimoji="0" lang="ko-KR" altLang="en-US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를 이용해서 디자인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, </a:t>
            </a:r>
            <a:r>
              <a:rPr kumimoji="0" lang="ko-KR" altLang="en-US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스케줄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, </a:t>
            </a:r>
            <a:r>
              <a:rPr kumimoji="0" lang="ko-KR" altLang="en-US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조정할 수 있습니다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.</a:t>
            </a: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Data Transformation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방식</a:t>
            </a:r>
            <a:endParaRPr kumimoji="0" lang="en-US" altLang="ko-KR" sz="1400" b="1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chemeClr val="tx2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</p:txBody>
      </p:sp>
      <p:grpSp>
        <p:nvGrpSpPr>
          <p:cNvPr id="6150" name="그룹 72"/>
          <p:cNvGrpSpPr>
            <a:grpSpLocks/>
          </p:cNvGrpSpPr>
          <p:nvPr/>
        </p:nvGrpSpPr>
        <p:grpSpPr bwMode="auto">
          <a:xfrm>
            <a:off x="738188" y="2714625"/>
            <a:ext cx="4000500" cy="1214438"/>
            <a:chOff x="738186" y="2714620"/>
            <a:chExt cx="4000500" cy="1214446"/>
          </a:xfrm>
        </p:grpSpPr>
        <p:sp>
          <p:nvSpPr>
            <p:cNvPr id="67" name="모서리가 둥근 직사각형 66"/>
            <p:cNvSpPr/>
            <p:nvPr/>
          </p:nvSpPr>
          <p:spPr>
            <a:xfrm>
              <a:off x="738186" y="2714620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>
                <a:latin typeface="HY울릉도M" pitchFamily="18" charset="-127"/>
                <a:ea typeface="HY울릉도M" pitchFamily="18" charset="-127"/>
              </a:endParaRPr>
            </a:p>
          </p:txBody>
        </p:sp>
        <p:grpSp>
          <p:nvGrpSpPr>
            <p:cNvPr id="6201" name="그룹 42"/>
            <p:cNvGrpSpPr>
              <a:grpSpLocks/>
            </p:cNvGrpSpPr>
            <p:nvPr/>
          </p:nvGrpSpPr>
          <p:grpSpPr bwMode="auto">
            <a:xfrm>
              <a:off x="930271" y="2886071"/>
              <a:ext cx="3522663" cy="898525"/>
              <a:chOff x="2994036" y="2428868"/>
              <a:chExt cx="3522663" cy="898525"/>
            </a:xfrm>
          </p:grpSpPr>
          <p:grpSp>
            <p:nvGrpSpPr>
              <p:cNvPr id="6202" name="Group 73"/>
              <p:cNvGrpSpPr>
                <a:grpSpLocks/>
              </p:cNvGrpSpPr>
              <p:nvPr/>
            </p:nvGrpSpPr>
            <p:grpSpPr bwMode="auto">
              <a:xfrm>
                <a:off x="3009911" y="2430456"/>
                <a:ext cx="801688" cy="811212"/>
                <a:chOff x="2739" y="997"/>
                <a:chExt cx="505" cy="511"/>
              </a:xfrm>
            </p:grpSpPr>
            <p:sp>
              <p:nvSpPr>
                <p:cNvPr id="9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10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  <p:sp>
            <p:nvSpPr>
              <p:cNvPr id="11" name="AutoShape 43"/>
              <p:cNvSpPr>
                <a:spLocks noChangeArrowheads="1"/>
              </p:cNvSpPr>
              <p:nvPr/>
            </p:nvSpPr>
            <p:spPr bwMode="auto">
              <a:xfrm>
                <a:off x="5651513" y="2552694"/>
                <a:ext cx="849313" cy="593729"/>
              </a:xfrm>
              <a:prstGeom prst="flowChartDocument">
                <a:avLst/>
              </a:prstGeom>
              <a:solidFill>
                <a:srgbClr val="F8CFA6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81320" dir="2319588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kern="0">
                  <a:solidFill>
                    <a:sysClr val="windowText" lastClr="000000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6204" name="Text Box 44"/>
              <p:cNvSpPr txBox="1">
                <a:spLocks noChangeArrowheads="1"/>
              </p:cNvSpPr>
              <p:nvPr/>
            </p:nvSpPr>
            <p:spPr bwMode="auto">
              <a:xfrm>
                <a:off x="5670561" y="2684456"/>
                <a:ext cx="846138" cy="2746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Flat Files</a:t>
                </a:r>
              </a:p>
            </p:txBody>
          </p:sp>
          <p:sp>
            <p:nvSpPr>
              <p:cNvPr id="13" name="AutoShape 45"/>
              <p:cNvSpPr>
                <a:spLocks noChangeArrowheads="1"/>
              </p:cNvSpPr>
              <p:nvPr/>
            </p:nvSpPr>
            <p:spPr bwMode="auto">
              <a:xfrm>
                <a:off x="3859226" y="2736845"/>
                <a:ext cx="1766887" cy="217489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>
                  <a:solidFill>
                    <a:srgbClr val="666699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6206" name="Text Box 46"/>
              <p:cNvSpPr txBox="1">
                <a:spLocks noChangeArrowheads="1"/>
              </p:cNvSpPr>
              <p:nvPr/>
            </p:nvSpPr>
            <p:spPr bwMode="auto">
              <a:xfrm>
                <a:off x="4184661" y="2541581"/>
                <a:ext cx="1139825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Tables / files</a:t>
                </a:r>
              </a:p>
            </p:txBody>
          </p:sp>
          <p:sp>
            <p:nvSpPr>
              <p:cNvPr id="6207" name="Text Box 47"/>
              <p:cNvSpPr txBox="1">
                <a:spLocks noChangeArrowheads="1"/>
              </p:cNvSpPr>
              <p:nvPr/>
            </p:nvSpPr>
            <p:spPr bwMode="auto">
              <a:xfrm>
                <a:off x="4102111" y="2927343"/>
                <a:ext cx="1384300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Fixed / variable</a:t>
                </a:r>
              </a:p>
            </p:txBody>
          </p:sp>
          <p:grpSp>
            <p:nvGrpSpPr>
              <p:cNvPr id="6208" name="Group 80"/>
              <p:cNvGrpSpPr>
                <a:grpSpLocks/>
              </p:cNvGrpSpPr>
              <p:nvPr/>
            </p:nvGrpSpPr>
            <p:grpSpPr bwMode="auto">
              <a:xfrm>
                <a:off x="2994036" y="2428868"/>
                <a:ext cx="865188" cy="898525"/>
                <a:chOff x="4499" y="1170"/>
                <a:chExt cx="545" cy="374"/>
              </a:xfrm>
            </p:grpSpPr>
            <p:sp>
              <p:nvSpPr>
                <p:cNvPr id="18" name="AutoShape 78"/>
                <p:cNvSpPr>
                  <a:spLocks noChangeArrowheads="1"/>
                </p:cNvSpPr>
                <p:nvPr/>
              </p:nvSpPr>
              <p:spPr bwMode="auto">
                <a:xfrm>
                  <a:off x="4499" y="1170"/>
                  <a:ext cx="535" cy="374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19" name="Text Box 79"/>
                <p:cNvSpPr txBox="1">
                  <a:spLocks noChangeArrowheads="1"/>
                </p:cNvSpPr>
                <p:nvPr/>
              </p:nvSpPr>
              <p:spPr bwMode="auto">
                <a:xfrm>
                  <a:off x="4511" y="1253"/>
                  <a:ext cx="533" cy="115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Flat Files</a:t>
                  </a:r>
                </a:p>
              </p:txBody>
            </p:sp>
          </p:grpSp>
        </p:grpSp>
      </p:grpSp>
      <p:grpSp>
        <p:nvGrpSpPr>
          <p:cNvPr id="6151" name="그룹 68"/>
          <p:cNvGrpSpPr>
            <a:grpSpLocks/>
          </p:cNvGrpSpPr>
          <p:nvPr/>
        </p:nvGrpSpPr>
        <p:grpSpPr bwMode="auto">
          <a:xfrm>
            <a:off x="738188" y="4357688"/>
            <a:ext cx="4000500" cy="1214437"/>
            <a:chOff x="4738714" y="2614607"/>
            <a:chExt cx="4000500" cy="1214446"/>
          </a:xfrm>
        </p:grpSpPr>
        <p:sp>
          <p:nvSpPr>
            <p:cNvPr id="68" name="모서리가 둥근 직사각형 67"/>
            <p:cNvSpPr/>
            <p:nvPr/>
          </p:nvSpPr>
          <p:spPr>
            <a:xfrm>
              <a:off x="4738714" y="2614607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>
                <a:latin typeface="HY울릉도M" pitchFamily="18" charset="-127"/>
                <a:ea typeface="HY울릉도M" pitchFamily="18" charset="-127"/>
              </a:endParaRPr>
            </a:p>
          </p:txBody>
        </p:sp>
        <p:grpSp>
          <p:nvGrpSpPr>
            <p:cNvPr id="6186" name="그룹 43"/>
            <p:cNvGrpSpPr>
              <a:grpSpLocks/>
            </p:cNvGrpSpPr>
            <p:nvPr/>
          </p:nvGrpSpPr>
          <p:grpSpPr bwMode="auto">
            <a:xfrm>
              <a:off x="4953000" y="2786058"/>
              <a:ext cx="3522662" cy="906463"/>
              <a:chOff x="2992449" y="4013193"/>
              <a:chExt cx="3522662" cy="906463"/>
            </a:xfrm>
          </p:grpSpPr>
          <p:grpSp>
            <p:nvGrpSpPr>
              <p:cNvPr id="6187" name="Group 73"/>
              <p:cNvGrpSpPr>
                <a:grpSpLocks/>
              </p:cNvGrpSpPr>
              <p:nvPr/>
            </p:nvGrpSpPr>
            <p:grpSpPr bwMode="auto">
              <a:xfrm>
                <a:off x="3008324" y="4022718"/>
                <a:ext cx="801687" cy="811213"/>
                <a:chOff x="2739" y="997"/>
                <a:chExt cx="505" cy="511"/>
              </a:xfrm>
            </p:grpSpPr>
            <p:sp>
              <p:nvSpPr>
                <p:cNvPr id="21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22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  <p:sp>
            <p:nvSpPr>
              <p:cNvPr id="6188" name="Text Box 44"/>
              <p:cNvSpPr txBox="1">
                <a:spLocks noChangeArrowheads="1"/>
              </p:cNvSpPr>
              <p:nvPr/>
            </p:nvSpPr>
            <p:spPr bwMode="auto">
              <a:xfrm>
                <a:off x="5668974" y="4276718"/>
                <a:ext cx="846137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Flat Files</a:t>
                </a:r>
              </a:p>
            </p:txBody>
          </p:sp>
          <p:sp>
            <p:nvSpPr>
              <p:cNvPr id="24" name="AutoShape 45"/>
              <p:cNvSpPr>
                <a:spLocks noChangeArrowheads="1"/>
              </p:cNvSpPr>
              <p:nvPr/>
            </p:nvSpPr>
            <p:spPr bwMode="auto">
              <a:xfrm>
                <a:off x="3857663" y="4329107"/>
                <a:ext cx="1766887" cy="217490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>
                  <a:solidFill>
                    <a:srgbClr val="666699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6190" name="Text Box 46"/>
              <p:cNvSpPr txBox="1">
                <a:spLocks noChangeArrowheads="1"/>
              </p:cNvSpPr>
              <p:nvPr/>
            </p:nvSpPr>
            <p:spPr bwMode="auto">
              <a:xfrm>
                <a:off x="4183074" y="4133843"/>
                <a:ext cx="1139825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Tables / files</a:t>
                </a:r>
              </a:p>
            </p:txBody>
          </p:sp>
          <p:sp>
            <p:nvSpPr>
              <p:cNvPr id="6191" name="Text Box 47"/>
              <p:cNvSpPr txBox="1">
                <a:spLocks noChangeArrowheads="1"/>
              </p:cNvSpPr>
              <p:nvPr/>
            </p:nvSpPr>
            <p:spPr bwMode="auto">
              <a:xfrm>
                <a:off x="4100524" y="4519606"/>
                <a:ext cx="1384300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Fixed / variable</a:t>
                </a:r>
              </a:p>
            </p:txBody>
          </p:sp>
          <p:grpSp>
            <p:nvGrpSpPr>
              <p:cNvPr id="6192" name="Group 74"/>
              <p:cNvGrpSpPr>
                <a:grpSpLocks/>
              </p:cNvGrpSpPr>
              <p:nvPr/>
            </p:nvGrpSpPr>
            <p:grpSpPr bwMode="auto">
              <a:xfrm>
                <a:off x="5675324" y="4013193"/>
                <a:ext cx="801687" cy="811213"/>
                <a:chOff x="2739" y="997"/>
                <a:chExt cx="505" cy="511"/>
              </a:xfrm>
            </p:grpSpPr>
            <p:sp>
              <p:nvSpPr>
                <p:cNvPr id="28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29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  <p:grpSp>
            <p:nvGrpSpPr>
              <p:cNvPr id="6193" name="Group 80"/>
              <p:cNvGrpSpPr>
                <a:grpSpLocks/>
              </p:cNvGrpSpPr>
              <p:nvPr/>
            </p:nvGrpSpPr>
            <p:grpSpPr bwMode="auto">
              <a:xfrm>
                <a:off x="2992449" y="4021131"/>
                <a:ext cx="865187" cy="898525"/>
                <a:chOff x="4499" y="1170"/>
                <a:chExt cx="545" cy="374"/>
              </a:xfrm>
            </p:grpSpPr>
            <p:sp>
              <p:nvSpPr>
                <p:cNvPr id="31" name="AutoShape 78"/>
                <p:cNvSpPr>
                  <a:spLocks noChangeArrowheads="1"/>
                </p:cNvSpPr>
                <p:nvPr/>
              </p:nvSpPr>
              <p:spPr bwMode="auto">
                <a:xfrm>
                  <a:off x="4499" y="1170"/>
                  <a:ext cx="535" cy="374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32" name="Text Box 79"/>
                <p:cNvSpPr txBox="1">
                  <a:spLocks noChangeArrowheads="1"/>
                </p:cNvSpPr>
                <p:nvPr/>
              </p:nvSpPr>
              <p:spPr bwMode="auto">
                <a:xfrm>
                  <a:off x="4511" y="1253"/>
                  <a:ext cx="533" cy="115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 dirty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Flat Files</a:t>
                  </a:r>
                </a:p>
              </p:txBody>
            </p:sp>
          </p:grpSp>
        </p:grpSp>
      </p:grpSp>
      <p:grpSp>
        <p:nvGrpSpPr>
          <p:cNvPr id="6152" name="그룹 70"/>
          <p:cNvGrpSpPr>
            <a:grpSpLocks/>
          </p:cNvGrpSpPr>
          <p:nvPr/>
        </p:nvGrpSpPr>
        <p:grpSpPr bwMode="auto">
          <a:xfrm>
            <a:off x="5095875" y="2705100"/>
            <a:ext cx="4000500" cy="1214438"/>
            <a:chOff x="595282" y="4286256"/>
            <a:chExt cx="4000500" cy="1214446"/>
          </a:xfrm>
        </p:grpSpPr>
        <p:sp>
          <p:nvSpPr>
            <p:cNvPr id="66" name="모서리가 둥근 직사각형 65"/>
            <p:cNvSpPr/>
            <p:nvPr/>
          </p:nvSpPr>
          <p:spPr>
            <a:xfrm>
              <a:off x="595282" y="4286256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>
                <a:latin typeface="HY울릉도M" pitchFamily="18" charset="-127"/>
                <a:ea typeface="HY울릉도M" pitchFamily="18" charset="-127"/>
              </a:endParaRPr>
            </a:p>
          </p:txBody>
        </p:sp>
        <p:grpSp>
          <p:nvGrpSpPr>
            <p:cNvPr id="6174" name="그룹 44"/>
            <p:cNvGrpSpPr>
              <a:grpSpLocks/>
            </p:cNvGrpSpPr>
            <p:nvPr/>
          </p:nvGrpSpPr>
          <p:grpSpPr bwMode="auto">
            <a:xfrm>
              <a:off x="809596" y="4465650"/>
              <a:ext cx="3506787" cy="820738"/>
              <a:chOff x="3017849" y="5584818"/>
              <a:chExt cx="3506787" cy="820738"/>
            </a:xfrm>
          </p:grpSpPr>
          <p:grpSp>
            <p:nvGrpSpPr>
              <p:cNvPr id="6175" name="Group 73"/>
              <p:cNvGrpSpPr>
                <a:grpSpLocks/>
              </p:cNvGrpSpPr>
              <p:nvPr/>
            </p:nvGrpSpPr>
            <p:grpSpPr bwMode="auto">
              <a:xfrm>
                <a:off x="3017849" y="5594343"/>
                <a:ext cx="801687" cy="811213"/>
                <a:chOff x="2739" y="997"/>
                <a:chExt cx="505" cy="511"/>
              </a:xfrm>
            </p:grpSpPr>
            <p:sp>
              <p:nvSpPr>
                <p:cNvPr id="34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35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  <p:sp>
            <p:nvSpPr>
              <p:cNvPr id="6176" name="Text Box 44"/>
              <p:cNvSpPr txBox="1">
                <a:spLocks noChangeArrowheads="1"/>
              </p:cNvSpPr>
              <p:nvPr/>
            </p:nvSpPr>
            <p:spPr bwMode="auto">
              <a:xfrm>
                <a:off x="5678499" y="5848343"/>
                <a:ext cx="846137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Flat Files</a:t>
                </a:r>
              </a:p>
            </p:txBody>
          </p:sp>
          <p:sp>
            <p:nvSpPr>
              <p:cNvPr id="37" name="AutoShape 45"/>
              <p:cNvSpPr>
                <a:spLocks noChangeArrowheads="1"/>
              </p:cNvSpPr>
              <p:nvPr/>
            </p:nvSpPr>
            <p:spPr bwMode="auto">
              <a:xfrm>
                <a:off x="3867160" y="5900727"/>
                <a:ext cx="1766888" cy="217489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>
                  <a:solidFill>
                    <a:srgbClr val="666699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6178" name="Text Box 46"/>
              <p:cNvSpPr txBox="1">
                <a:spLocks noChangeArrowheads="1"/>
              </p:cNvSpPr>
              <p:nvPr/>
            </p:nvSpPr>
            <p:spPr bwMode="auto">
              <a:xfrm>
                <a:off x="4192599" y="5705468"/>
                <a:ext cx="1139825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Tables / files</a:t>
                </a:r>
              </a:p>
            </p:txBody>
          </p:sp>
          <p:sp>
            <p:nvSpPr>
              <p:cNvPr id="6179" name="Text Box 47"/>
              <p:cNvSpPr txBox="1">
                <a:spLocks noChangeArrowheads="1"/>
              </p:cNvSpPr>
              <p:nvPr/>
            </p:nvSpPr>
            <p:spPr bwMode="auto">
              <a:xfrm>
                <a:off x="4110049" y="6091231"/>
                <a:ext cx="1384300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 i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Fixed / variable</a:t>
                </a:r>
              </a:p>
            </p:txBody>
          </p:sp>
          <p:grpSp>
            <p:nvGrpSpPr>
              <p:cNvPr id="6180" name="Group 74"/>
              <p:cNvGrpSpPr>
                <a:grpSpLocks/>
              </p:cNvGrpSpPr>
              <p:nvPr/>
            </p:nvGrpSpPr>
            <p:grpSpPr bwMode="auto">
              <a:xfrm>
                <a:off x="5684849" y="5584818"/>
                <a:ext cx="801687" cy="811213"/>
                <a:chOff x="2739" y="997"/>
                <a:chExt cx="505" cy="511"/>
              </a:xfrm>
            </p:grpSpPr>
            <p:sp>
              <p:nvSpPr>
                <p:cNvPr id="41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42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</p:grpSp>
      </p:grpSp>
      <p:grpSp>
        <p:nvGrpSpPr>
          <p:cNvPr id="6153" name="그룹 71"/>
          <p:cNvGrpSpPr>
            <a:grpSpLocks/>
          </p:cNvGrpSpPr>
          <p:nvPr/>
        </p:nvGrpSpPr>
        <p:grpSpPr bwMode="auto">
          <a:xfrm>
            <a:off x="5095875" y="4000500"/>
            <a:ext cx="4000500" cy="2214563"/>
            <a:chOff x="4810124" y="3929082"/>
            <a:chExt cx="4000500" cy="2214562"/>
          </a:xfrm>
        </p:grpSpPr>
        <p:sp>
          <p:nvSpPr>
            <p:cNvPr id="65" name="모서리가 둥근 직사각형 64"/>
            <p:cNvSpPr/>
            <p:nvPr/>
          </p:nvSpPr>
          <p:spPr>
            <a:xfrm>
              <a:off x="4810124" y="3929082"/>
              <a:ext cx="4000500" cy="22145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>
                <a:latin typeface="HY울릉도M" pitchFamily="18" charset="-127"/>
                <a:ea typeface="HY울릉도M" pitchFamily="18" charset="-127"/>
              </a:endParaRPr>
            </a:p>
          </p:txBody>
        </p:sp>
        <p:grpSp>
          <p:nvGrpSpPr>
            <p:cNvPr id="6155" name="그룹 63"/>
            <p:cNvGrpSpPr>
              <a:grpSpLocks/>
            </p:cNvGrpSpPr>
            <p:nvPr/>
          </p:nvGrpSpPr>
          <p:grpSpPr bwMode="auto">
            <a:xfrm>
              <a:off x="4945088" y="4051318"/>
              <a:ext cx="3651250" cy="1949450"/>
              <a:chOff x="5068888" y="3851275"/>
              <a:chExt cx="3579812" cy="1949450"/>
            </a:xfrm>
          </p:grpSpPr>
          <p:grpSp>
            <p:nvGrpSpPr>
              <p:cNvPr id="6156" name="Group 73"/>
              <p:cNvGrpSpPr>
                <a:grpSpLocks/>
              </p:cNvGrpSpPr>
              <p:nvPr/>
            </p:nvGrpSpPr>
            <p:grpSpPr bwMode="auto">
              <a:xfrm>
                <a:off x="5094288" y="4989513"/>
                <a:ext cx="801687" cy="811212"/>
                <a:chOff x="2739" y="997"/>
                <a:chExt cx="505" cy="511"/>
              </a:xfrm>
            </p:grpSpPr>
            <p:sp>
              <p:nvSpPr>
                <p:cNvPr id="48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49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3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  <p:grpSp>
            <p:nvGrpSpPr>
              <p:cNvPr id="6157" name="Group 74"/>
              <p:cNvGrpSpPr>
                <a:grpSpLocks/>
              </p:cNvGrpSpPr>
              <p:nvPr/>
            </p:nvGrpSpPr>
            <p:grpSpPr bwMode="auto">
              <a:xfrm>
                <a:off x="7783513" y="3851275"/>
                <a:ext cx="801687" cy="811213"/>
                <a:chOff x="2739" y="997"/>
                <a:chExt cx="505" cy="511"/>
              </a:xfrm>
            </p:grpSpPr>
            <p:sp>
              <p:nvSpPr>
                <p:cNvPr id="51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52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7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  <p:grpSp>
            <p:nvGrpSpPr>
              <p:cNvPr id="6158" name="그룹 93"/>
              <p:cNvGrpSpPr>
                <a:grpSpLocks/>
              </p:cNvGrpSpPr>
              <p:nvPr/>
            </p:nvGrpSpPr>
            <p:grpSpPr bwMode="auto">
              <a:xfrm>
                <a:off x="5068888" y="3922713"/>
                <a:ext cx="865187" cy="593725"/>
                <a:chOff x="7874000" y="1898650"/>
                <a:chExt cx="865188" cy="593725"/>
              </a:xfrm>
            </p:grpSpPr>
            <p:sp>
              <p:nvSpPr>
                <p:cNvPr id="54" name="AutoShape 43"/>
                <p:cNvSpPr>
                  <a:spLocks noChangeArrowheads="1"/>
                </p:cNvSpPr>
                <p:nvPr/>
              </p:nvSpPr>
              <p:spPr bwMode="auto">
                <a:xfrm>
                  <a:off x="7873975" y="1898651"/>
                  <a:ext cx="849818" cy="593725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6168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7893050" y="2030413"/>
                  <a:ext cx="846138" cy="2746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9pPr>
                </a:lstStyle>
                <a:p>
                  <a:pPr eaLnBrk="1" latinLnBrk="0" hangingPunct="1"/>
                  <a:r>
                    <a:rPr kumimoji="0" lang="en-US" altLang="ko-KR" sz="1200" b="1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Flat Files</a:t>
                  </a:r>
                </a:p>
              </p:txBody>
            </p:sp>
          </p:grpSp>
          <p:sp>
            <p:nvSpPr>
              <p:cNvPr id="56" name="오른쪽 화살표 55"/>
              <p:cNvSpPr/>
              <p:nvPr/>
            </p:nvSpPr>
            <p:spPr bwMode="auto">
              <a:xfrm rot="1576195">
                <a:off x="6093000" y="4364039"/>
                <a:ext cx="549423" cy="233363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57" name="오른쪽 화살표 56"/>
              <p:cNvSpPr/>
              <p:nvPr/>
            </p:nvSpPr>
            <p:spPr bwMode="auto">
              <a:xfrm rot="19220366">
                <a:off x="6080549" y="5111751"/>
                <a:ext cx="550980" cy="233362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58" name="오른쪽 화살표 57"/>
              <p:cNvSpPr/>
              <p:nvPr/>
            </p:nvSpPr>
            <p:spPr bwMode="auto">
              <a:xfrm rot="19756327">
                <a:off x="7160718" y="4351339"/>
                <a:ext cx="550980" cy="233363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>
                  <a:latin typeface="HY울릉도M" pitchFamily="18" charset="-127"/>
                  <a:ea typeface="HY울릉도M" pitchFamily="18" charset="-127"/>
                </a:endParaRPr>
              </a:p>
            </p:txBody>
          </p:sp>
          <p:pic>
            <p:nvPicPr>
              <p:cNvPr id="6162" name="Picture 5" descr="DMExpressLogo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16688" y="4554538"/>
                <a:ext cx="642937" cy="5667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0" name="오른쪽 화살표 59"/>
              <p:cNvSpPr/>
              <p:nvPr/>
            </p:nvSpPr>
            <p:spPr bwMode="auto">
              <a:xfrm rot="1783528">
                <a:off x="7162274" y="4997451"/>
                <a:ext cx="549424" cy="233362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rgbClr val="FFFFFF"/>
                </a:solidFill>
              </a:ln>
              <a:effectLst>
                <a:outerShdw dist="25400" dir="5400000" algn="ctr" rotWithShape="0">
                  <a:schemeClr val="bg1">
                    <a:lumMod val="8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latinLnBrk="0">
                  <a:defRPr/>
                </a:pPr>
                <a:endParaRPr kumimoji="0" lang="ko-KR" altLang="en-US">
                  <a:latin typeface="HY울릉도M" pitchFamily="18" charset="-127"/>
                  <a:ea typeface="HY울릉도M" pitchFamily="18" charset="-127"/>
                </a:endParaRPr>
              </a:p>
            </p:txBody>
          </p:sp>
          <p:grpSp>
            <p:nvGrpSpPr>
              <p:cNvPr id="6164" name="그룹 102"/>
              <p:cNvGrpSpPr>
                <a:grpSpLocks/>
              </p:cNvGrpSpPr>
              <p:nvPr/>
            </p:nvGrpSpPr>
            <p:grpSpPr bwMode="auto">
              <a:xfrm>
                <a:off x="7783513" y="5186363"/>
                <a:ext cx="865187" cy="593725"/>
                <a:chOff x="7874000" y="1898650"/>
                <a:chExt cx="865188" cy="593725"/>
              </a:xfrm>
            </p:grpSpPr>
            <p:sp>
              <p:nvSpPr>
                <p:cNvPr id="62" name="AutoShape 43"/>
                <p:cNvSpPr>
                  <a:spLocks noChangeArrowheads="1"/>
                </p:cNvSpPr>
                <p:nvPr/>
              </p:nvSpPr>
              <p:spPr bwMode="auto">
                <a:xfrm>
                  <a:off x="7873780" y="1898650"/>
                  <a:ext cx="849818" cy="593725"/>
                </a:xfrm>
                <a:prstGeom prst="flowChartDocument">
                  <a:avLst/>
                </a:prstGeom>
                <a:solidFill>
                  <a:srgbClr val="F8CFA6"/>
                </a:solidFill>
                <a:ln w="9525" algn="ctr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outerShdw dist="81320" dir="2319588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6166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7893050" y="2030413"/>
                  <a:ext cx="846138" cy="2746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pitchFamily="50" charset="-127"/>
                      <a:ea typeface="굴림" pitchFamily="50" charset="-127"/>
                    </a:defRPr>
                  </a:lvl9pPr>
                </a:lstStyle>
                <a:p>
                  <a:pPr eaLnBrk="1" latinLnBrk="0" hangingPunct="1"/>
                  <a:r>
                    <a:rPr kumimoji="0" lang="en-US" altLang="ko-KR" sz="1200" b="1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Flat Files</a:t>
                  </a: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Sort </a:t>
            </a:r>
            <a:r>
              <a:rPr lang="ko-KR" altLang="en-US" b="1">
                <a:solidFill>
                  <a:srgbClr val="3366FF"/>
                </a:solidFill>
              </a:rPr>
              <a:t>기능</a:t>
            </a:r>
          </a:p>
        </p:txBody>
      </p:sp>
      <p:pic>
        <p:nvPicPr>
          <p:cNvPr id="41989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643188"/>
            <a:ext cx="2871788" cy="35718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7453313" y="2214563"/>
            <a:ext cx="1785937" cy="1214437"/>
          </a:xfrm>
          <a:prstGeom prst="wedgeRoundRectCallout">
            <a:avLst>
              <a:gd name="adj1" fmla="val -63714"/>
              <a:gd name="adj2" fmla="val -2149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Sort </a:t>
            </a:r>
            <a:r>
              <a:rPr lang="ko-KR" altLang="en-US" sz="1200" b="1" dirty="0">
                <a:solidFill>
                  <a:srgbClr val="7030A0"/>
                </a:solidFill>
              </a:rPr>
              <a:t>할</a:t>
            </a:r>
            <a:r>
              <a:rPr lang="en-US" altLang="ko-KR" sz="1200" b="1" dirty="0">
                <a:solidFill>
                  <a:srgbClr val="7030A0"/>
                </a:solidFill>
              </a:rPr>
              <a:t> Key </a:t>
            </a:r>
            <a:r>
              <a:rPr lang="ko-KR" altLang="en-US" sz="1200" b="1" dirty="0">
                <a:solidFill>
                  <a:srgbClr val="7030A0"/>
                </a:solidFill>
              </a:rPr>
              <a:t>필드</a:t>
            </a:r>
            <a:r>
              <a:rPr lang="en-US" altLang="ko-KR" sz="1200" b="1" dirty="0">
                <a:solidFill>
                  <a:srgbClr val="7030A0"/>
                </a:solidFill>
              </a:rPr>
              <a:t> </a:t>
            </a:r>
            <a:r>
              <a:rPr lang="ko-KR" altLang="en-US" sz="1200" b="1" dirty="0">
                <a:solidFill>
                  <a:srgbClr val="7030A0"/>
                </a:solidFill>
              </a:rPr>
              <a:t>선정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사용자 정의 </a:t>
            </a:r>
            <a:r>
              <a:rPr lang="en-US" altLang="ko-KR" sz="1200" b="1" dirty="0">
                <a:solidFill>
                  <a:srgbClr val="7030A0"/>
                </a:solidFill>
              </a:rPr>
              <a:t>Sort </a:t>
            </a:r>
            <a:r>
              <a:rPr lang="ko-KR" altLang="en-US" sz="1200" b="1" dirty="0">
                <a:solidFill>
                  <a:srgbClr val="7030A0"/>
                </a:solidFill>
              </a:rPr>
              <a:t>가능</a:t>
            </a:r>
            <a:endParaRPr lang="en-US" altLang="ko-KR" sz="1200" b="1" dirty="0">
              <a:solidFill>
                <a:srgbClr val="7030A0"/>
              </a:solidFill>
            </a:endParaRPr>
          </a:p>
        </p:txBody>
      </p:sp>
      <p:pic>
        <p:nvPicPr>
          <p:cNvPr id="41992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725" y="1692275"/>
            <a:ext cx="3017838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3658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Reformat </a:t>
            </a:r>
            <a:r>
              <a:rPr lang="ko-KR" altLang="en-US" b="1">
                <a:solidFill>
                  <a:srgbClr val="3366FF"/>
                </a:solidFill>
              </a:rPr>
              <a:t>기능</a:t>
            </a:r>
          </a:p>
        </p:txBody>
      </p:sp>
      <p:pic>
        <p:nvPicPr>
          <p:cNvPr id="43013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166813" y="3214688"/>
            <a:ext cx="2714625" cy="142875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3015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00" y="1428750"/>
            <a:ext cx="4413250" cy="446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모서리가 둥근 사각형 설명선 24"/>
          <p:cNvSpPr/>
          <p:nvPr/>
        </p:nvSpPr>
        <p:spPr>
          <a:xfrm>
            <a:off x="7953375" y="3000375"/>
            <a:ext cx="1785938" cy="1857375"/>
          </a:xfrm>
          <a:prstGeom prst="wedgeRoundRectCallout">
            <a:avLst>
              <a:gd name="adj1" fmla="val -60514"/>
              <a:gd name="adj2" fmla="val -30029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기존 필드와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신규 필드를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재구성하는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기능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필드 타입도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변경 가능</a:t>
            </a:r>
            <a:endParaRPr lang="en-US" altLang="ko-KR" sz="1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320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03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2135188"/>
            <a:ext cx="4594225" cy="3794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403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Partition </a:t>
            </a:r>
            <a:r>
              <a:rPr lang="ko-KR" altLang="en-US" b="1">
                <a:solidFill>
                  <a:srgbClr val="3366FF"/>
                </a:solidFill>
              </a:rPr>
              <a:t>기능</a:t>
            </a:r>
          </a:p>
        </p:txBody>
      </p:sp>
      <p:pic>
        <p:nvPicPr>
          <p:cNvPr id="44038" name="Picture 54" descr="DMExpress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238125" y="2492375"/>
            <a:ext cx="1714500" cy="35718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4040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0775" y="2135188"/>
            <a:ext cx="4594225" cy="3794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모서리가 둥근 사각형 설명선 24"/>
          <p:cNvSpPr/>
          <p:nvPr/>
        </p:nvSpPr>
        <p:spPr>
          <a:xfrm>
            <a:off x="2238375" y="2492375"/>
            <a:ext cx="1785938" cy="857250"/>
          </a:xfrm>
          <a:prstGeom prst="wedgeRoundRectCallout">
            <a:avLst>
              <a:gd name="adj1" fmla="val -60514"/>
              <a:gd name="adj2" fmla="val -30029"/>
              <a:gd name="adj3" fmla="val 16667"/>
            </a:avLst>
          </a:prstGeom>
          <a:solidFill>
            <a:schemeClr val="accent1">
              <a:alpha val="8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데이터 파티션을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사이즈나 레코드 건수로 분리 저장 가능</a:t>
            </a:r>
            <a:endParaRPr lang="en-US" altLang="ko-KR" sz="1200" b="1" dirty="0">
              <a:solidFill>
                <a:srgbClr val="7030A0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5095875" y="2849563"/>
            <a:ext cx="1714500" cy="42862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7096125" y="2492375"/>
            <a:ext cx="2357438" cy="857250"/>
          </a:xfrm>
          <a:prstGeom prst="wedgeRoundRectCallout">
            <a:avLst>
              <a:gd name="adj1" fmla="val -60320"/>
              <a:gd name="adj2" fmla="val -11140"/>
              <a:gd name="adj3" fmla="val 16667"/>
            </a:avLst>
          </a:prstGeom>
          <a:solidFill>
            <a:schemeClr val="accent1">
              <a:alpha val="8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데이터 파티션을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Sort Key </a:t>
            </a:r>
            <a:r>
              <a:rPr lang="ko-KR" altLang="en-US" sz="1200" b="1" dirty="0">
                <a:solidFill>
                  <a:srgbClr val="7030A0"/>
                </a:solidFill>
              </a:rPr>
              <a:t>나 정의한 조건별로  분리 저장 가능</a:t>
            </a:r>
            <a:endParaRPr lang="en-US" altLang="ko-KR" sz="1200" b="1" dirty="0">
              <a:solidFill>
                <a:srgbClr val="7030A0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4524375" y="1357313"/>
            <a:ext cx="571500" cy="42862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84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3071290" y="2276475"/>
            <a:ext cx="339387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 smtClean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MERGE</a:t>
            </a:r>
            <a:endParaRPr lang="ko-KR" altLang="en-US" sz="7200" dirty="0">
              <a:solidFill>
                <a:srgbClr val="3366FF"/>
              </a:solidFill>
              <a:latin typeface="a시나브로L" panose="02020600000000000000" pitchFamily="18" charset="-127"/>
              <a:ea typeface="a시나브로L" panose="02020600000000000000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3401169" y="4441416"/>
            <a:ext cx="2847975" cy="504056"/>
            <a:chOff x="452608" y="2392313"/>
            <a:chExt cx="2847975" cy="504056"/>
          </a:xfrm>
        </p:grpSpPr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608" y="2428964"/>
              <a:ext cx="2847975" cy="447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모서리가 둥근 직사각형 21"/>
            <p:cNvSpPr/>
            <p:nvPr/>
          </p:nvSpPr>
          <p:spPr>
            <a:xfrm>
              <a:off x="2142931" y="2392313"/>
              <a:ext cx="640304" cy="504056"/>
            </a:xfrm>
            <a:prstGeom prst="roundRect">
              <a:avLst>
                <a:gd name="adj" fmla="val 9108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687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MERGE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4009379" y="930275"/>
            <a:ext cx="1591693" cy="1000125"/>
          </a:xfrm>
          <a:prstGeom prst="wedgeRoundRectCallout">
            <a:avLst>
              <a:gd name="adj1" fmla="val -23281"/>
              <a:gd name="adj2" fmla="val 6472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된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개 이상의 파일을 병합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7567612" y="2827227"/>
            <a:ext cx="1857375" cy="1071563"/>
          </a:xfrm>
          <a:prstGeom prst="wedgeRoundRectCallout">
            <a:avLst>
              <a:gd name="adj1" fmla="val -19416"/>
              <a:gd name="adj2" fmla="val 66055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MERGE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결과는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된 한 개의 파일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추가적</a:t>
            </a:r>
            <a:r>
              <a:rPr lang="ko-KR" altLang="en-US" sz="12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인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작업이 필요 없음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132856"/>
            <a:ext cx="6492442" cy="86409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886644" y="3212976"/>
            <a:ext cx="6492057" cy="30006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5601072" y="5177780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207" y="4149080"/>
            <a:ext cx="3924300" cy="2057400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4122762"/>
            <a:ext cx="2724150" cy="2085975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2000673" y="1340768"/>
            <a:ext cx="504056" cy="432048"/>
          </a:xfrm>
          <a:prstGeom prst="roundRect">
            <a:avLst>
              <a:gd name="adj" fmla="val 7616"/>
            </a:avLst>
          </a:prstGeom>
          <a:noFill/>
          <a:ln w="50800" cmpd="dbl">
            <a:solidFill>
              <a:srgbClr val="FF00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99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SORT-MERGE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4009379" y="930275"/>
            <a:ext cx="1591693" cy="1000125"/>
          </a:xfrm>
          <a:prstGeom prst="wedgeRoundRectCallout">
            <a:avLst>
              <a:gd name="adj1" fmla="val -23281"/>
              <a:gd name="adj2" fmla="val 6472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안 된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개 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이상의 파일을 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병합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7567612" y="2827227"/>
            <a:ext cx="1857375" cy="1071563"/>
          </a:xfrm>
          <a:prstGeom prst="wedgeRoundRectCallout">
            <a:avLst>
              <a:gd name="adj1" fmla="val -19416"/>
              <a:gd name="adj2" fmla="val 66055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MERGE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결과는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SORT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된 한 개의 파일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추가적</a:t>
            </a:r>
            <a:r>
              <a:rPr lang="ko-KR" altLang="en-US" sz="12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인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Sort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작업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6259" y="2132856"/>
            <a:ext cx="6492442" cy="86409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886644" y="3212976"/>
            <a:ext cx="6492057" cy="300067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5601072" y="5177780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207" y="4149080"/>
            <a:ext cx="3924300" cy="2057400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4122762"/>
            <a:ext cx="2724150" cy="2085975"/>
          </a:xfrm>
          <a:prstGeom prst="rect">
            <a:avLst/>
          </a:prstGeom>
          <a:noFill/>
          <a:ln w="1587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2398812" y="1331243"/>
            <a:ext cx="504056" cy="432048"/>
          </a:xfrm>
          <a:prstGeom prst="roundRect">
            <a:avLst>
              <a:gd name="adj" fmla="val 7616"/>
            </a:avLst>
          </a:prstGeom>
          <a:noFill/>
          <a:ln w="50800" cmpd="dbl">
            <a:solidFill>
              <a:srgbClr val="FF00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90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25525"/>
            <a:ext cx="7070725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Merge </a:t>
            </a:r>
            <a:r>
              <a:rPr lang="ko-KR" altLang="en-US" b="1">
                <a:solidFill>
                  <a:srgbClr val="3366FF"/>
                </a:solidFill>
              </a:rPr>
              <a:t>기능</a:t>
            </a:r>
          </a:p>
        </p:txBody>
      </p:sp>
      <p:pic>
        <p:nvPicPr>
          <p:cNvPr id="40965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233613"/>
            <a:ext cx="6157913" cy="126682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7453313" y="2214563"/>
            <a:ext cx="1785937" cy="1214437"/>
          </a:xfrm>
          <a:prstGeom prst="wedgeRoundRectCallout">
            <a:avLst>
              <a:gd name="adj1" fmla="val -63714"/>
              <a:gd name="adj2" fmla="val -2149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Sort </a:t>
            </a:r>
            <a:r>
              <a:rPr lang="ko-KR" altLang="en-US" sz="1200" b="1" dirty="0">
                <a:solidFill>
                  <a:srgbClr val="7030A0"/>
                </a:solidFill>
              </a:rPr>
              <a:t>된 </a:t>
            </a:r>
            <a:r>
              <a:rPr lang="en-US" altLang="ko-KR" sz="1200" b="1" dirty="0">
                <a:solidFill>
                  <a:srgbClr val="7030A0"/>
                </a:solidFill>
              </a:rPr>
              <a:t>2</a:t>
            </a:r>
            <a:r>
              <a:rPr lang="ko-KR" altLang="en-US" sz="1200" b="1" dirty="0">
                <a:solidFill>
                  <a:srgbClr val="7030A0"/>
                </a:solidFill>
              </a:rPr>
              <a:t>개 이상의 </a:t>
            </a:r>
            <a:r>
              <a:rPr lang="en-US" altLang="ko-KR" sz="1200" b="1" dirty="0">
                <a:solidFill>
                  <a:srgbClr val="7030A0"/>
                </a:solidFill>
              </a:rPr>
              <a:t>Source </a:t>
            </a:r>
            <a:r>
              <a:rPr lang="ko-KR" altLang="en-US" sz="1200" b="1" dirty="0">
                <a:solidFill>
                  <a:srgbClr val="7030A0"/>
                </a:solidFill>
              </a:rPr>
              <a:t>데이터를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빠르게 병합</a:t>
            </a:r>
            <a:endParaRPr lang="en-US" altLang="ko-KR" sz="1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54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3584848" y="2276475"/>
            <a:ext cx="218040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 smtClean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JOIN</a:t>
            </a:r>
            <a:endParaRPr lang="ko-KR" altLang="en-US" sz="7200" dirty="0">
              <a:solidFill>
                <a:srgbClr val="3366FF"/>
              </a:solidFill>
              <a:latin typeface="a시나브로L" panose="02020600000000000000" pitchFamily="18" charset="-127"/>
              <a:ea typeface="a시나브로L" panose="02020600000000000000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3394812" y="4441416"/>
            <a:ext cx="2828925" cy="504056"/>
            <a:chOff x="416496" y="1729383"/>
            <a:chExt cx="2828925" cy="504056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6496" y="1772816"/>
              <a:ext cx="2828925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모서리가 둥근 직사각형 20"/>
            <p:cNvSpPr/>
            <p:nvPr/>
          </p:nvSpPr>
          <p:spPr>
            <a:xfrm>
              <a:off x="1523434" y="1729383"/>
              <a:ext cx="640304" cy="504056"/>
            </a:xfrm>
            <a:prstGeom prst="roundRect">
              <a:avLst>
                <a:gd name="adj" fmla="val 9108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315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124744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JOIN</a:t>
            </a:r>
            <a:r>
              <a:rPr lang="ko-KR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ko-KR" b="1" dirty="0">
                <a:solidFill>
                  <a:srgbClr val="3366FF"/>
                </a:solidFill>
              </a:rPr>
              <a:t>– </a:t>
            </a:r>
            <a:r>
              <a:rPr lang="en-US" altLang="ko-KR" b="1" dirty="0" smtClean="0">
                <a:solidFill>
                  <a:srgbClr val="3366FF"/>
                </a:solidFill>
              </a:rPr>
              <a:t>CDC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모서리가 둥근 사각형 설명선 12"/>
          <p:cNvSpPr/>
          <p:nvPr/>
        </p:nvSpPr>
        <p:spPr>
          <a:xfrm>
            <a:off x="1745058" y="1052736"/>
            <a:ext cx="1591693" cy="1000125"/>
          </a:xfrm>
          <a:prstGeom prst="wedgeRoundRectCallout">
            <a:avLst>
              <a:gd name="adj1" fmla="val -23281"/>
              <a:gd name="adj2" fmla="val 64723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Join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을 위한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두 개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Source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지정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1280592" y="4438014"/>
            <a:ext cx="1857375" cy="1071563"/>
          </a:xfrm>
          <a:prstGeom prst="wedgeRoundRectCallout">
            <a:avLst>
              <a:gd name="adj1" fmla="val -19416"/>
              <a:gd name="adj2" fmla="val -64612"/>
              <a:gd name="adj3" fmla="val 16667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조건에 따른 다중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output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가능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704528" y="2223914"/>
            <a:ext cx="5264447" cy="69019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704529" y="2916734"/>
            <a:ext cx="2520280" cy="152226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704528" y="3140968"/>
            <a:ext cx="5264447" cy="108012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767" y="1700808"/>
            <a:ext cx="6087428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직선 화살표 연결선 14"/>
          <p:cNvCxnSpPr/>
          <p:nvPr/>
        </p:nvCxnSpPr>
        <p:spPr>
          <a:xfrm>
            <a:off x="3236095" y="3009722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674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17588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Join, CDC </a:t>
            </a:r>
            <a:r>
              <a:rPr lang="ko-KR" altLang="en-US" b="1">
                <a:solidFill>
                  <a:srgbClr val="3366FF"/>
                </a:solidFill>
              </a:rPr>
              <a:t>기능</a:t>
            </a: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233613"/>
            <a:ext cx="1657350" cy="8382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123825" y="2214563"/>
            <a:ext cx="785813" cy="1000125"/>
          </a:xfrm>
          <a:prstGeom prst="wedgeRoundRectCallout">
            <a:avLst>
              <a:gd name="adj1" fmla="val 57201"/>
              <a:gd name="adj2" fmla="val -15881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Join</a:t>
            </a:r>
            <a:r>
              <a:rPr lang="ko-KR" altLang="en-US" sz="1200" b="1" dirty="0">
                <a:solidFill>
                  <a:srgbClr val="7030A0"/>
                </a:solidFill>
              </a:rPr>
              <a:t> 할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2</a:t>
            </a:r>
            <a:r>
              <a:rPr lang="ko-KR" altLang="en-US" sz="1200" b="1" dirty="0">
                <a:solidFill>
                  <a:srgbClr val="7030A0"/>
                </a:solidFill>
              </a:rPr>
              <a:t>개의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Source </a:t>
            </a: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선택</a:t>
            </a:r>
          </a:p>
        </p:txBody>
      </p:sp>
      <p:pic>
        <p:nvPicPr>
          <p:cNvPr id="39944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1785938"/>
            <a:ext cx="5354638" cy="416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모서리가 둥근 사각형 설명선 24"/>
          <p:cNvSpPr/>
          <p:nvPr/>
        </p:nvSpPr>
        <p:spPr>
          <a:xfrm>
            <a:off x="5024438" y="2857500"/>
            <a:ext cx="1500187" cy="642938"/>
          </a:xfrm>
          <a:prstGeom prst="wedgeRoundRectCallout">
            <a:avLst>
              <a:gd name="adj1" fmla="val -19270"/>
              <a:gd name="adj2" fmla="val -6550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Join</a:t>
            </a:r>
            <a:r>
              <a:rPr lang="ko-KR" altLang="en-US" sz="1200" b="1" dirty="0">
                <a:solidFill>
                  <a:srgbClr val="7030A0"/>
                </a:solidFill>
              </a:rPr>
              <a:t> </a:t>
            </a:r>
            <a:r>
              <a:rPr lang="en-US" altLang="ko-KR" sz="1200" b="1" dirty="0">
                <a:solidFill>
                  <a:srgbClr val="7030A0"/>
                </a:solidFill>
              </a:rPr>
              <a:t>Key</a:t>
            </a:r>
            <a:r>
              <a:rPr lang="ko-KR" altLang="en-US" sz="1200" b="1" dirty="0">
                <a:solidFill>
                  <a:srgbClr val="7030A0"/>
                </a:solidFill>
              </a:rPr>
              <a:t>를 왼쪽</a:t>
            </a:r>
            <a:r>
              <a:rPr lang="en-US" altLang="ko-KR" sz="1200" b="1" dirty="0">
                <a:solidFill>
                  <a:srgbClr val="7030A0"/>
                </a:solidFill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</a:rPr>
              <a:t>오른쪽에서 클릭</a:t>
            </a:r>
            <a:endParaRPr lang="en-US" altLang="ko-KR" sz="1200" b="1" dirty="0">
              <a:solidFill>
                <a:srgbClr val="7030A0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810250" y="4519613"/>
            <a:ext cx="1857375" cy="8382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7881938" y="4500563"/>
            <a:ext cx="1714500" cy="1071562"/>
          </a:xfrm>
          <a:prstGeom prst="wedgeRoundRectCallout">
            <a:avLst>
              <a:gd name="adj1" fmla="val -57365"/>
              <a:gd name="adj2" fmla="val -22833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Left, Right, Inner, Outer Join </a:t>
            </a:r>
            <a:r>
              <a:rPr lang="ko-KR" altLang="en-US" sz="1200" b="1" dirty="0">
                <a:solidFill>
                  <a:srgbClr val="7030A0"/>
                </a:solidFill>
              </a:rPr>
              <a:t>선택 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2024063" y="4643438"/>
            <a:ext cx="909637" cy="1000125"/>
          </a:xfrm>
          <a:prstGeom prst="wedgeRoundRectCallout">
            <a:avLst>
              <a:gd name="adj1" fmla="val 85445"/>
              <a:gd name="adj2" fmla="val -20319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Pre-Sort Source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를 위한 항목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238500" y="4500563"/>
            <a:ext cx="2286000" cy="6429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5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1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I. DMExpress : Overview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717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Rectangle 3"/>
          <p:cNvSpPr txBox="1">
            <a:spLocks noChangeArrowheads="1"/>
          </p:cNvSpPr>
          <p:nvPr/>
        </p:nvSpPr>
        <p:spPr bwMode="auto">
          <a:xfrm>
            <a:off x="95250" y="918500"/>
            <a:ext cx="9286875" cy="544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DMExpress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지원 </a:t>
            </a:r>
            <a:r>
              <a:rPr kumimoji="0" lang="en-US" altLang="ko-KR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DBMS </a:t>
            </a:r>
            <a:r>
              <a:rPr kumimoji="0" lang="ko-KR" altLang="en-US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및 </a:t>
            </a:r>
            <a:r>
              <a:rPr kumimoji="0" lang="en-US" altLang="ko-KR" sz="1400" b="1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>Accelerator</a:t>
            </a: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</a:br>
            <a: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  <a:t/>
            </a:r>
            <a:br>
              <a:rPr kumimoji="0" lang="en-US" altLang="ko-KR" sz="14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ＭＳ Ｐゴシック"/>
              </a:rPr>
            </a:br>
            <a:endParaRPr kumimoji="0" lang="en-US" altLang="ko-KR" sz="1400" b="1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14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ＭＳ Ｐゴシック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/>
          </p:nvPr>
        </p:nvGraphicFramePr>
        <p:xfrm>
          <a:off x="295562" y="1260402"/>
          <a:ext cx="9316814" cy="3319837"/>
        </p:xfrm>
        <a:graphic>
          <a:graphicData uri="http://schemas.openxmlformats.org/drawingml/2006/table">
            <a:tbl>
              <a:tblPr firstRow="1" bandRow="1"/>
              <a:tblGrid>
                <a:gridCol w="770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92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8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42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80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32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98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29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3436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7276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9272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3623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07967">
                <a:tc gridSpan="13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latinLnBrk="1"/>
                      <a:r>
                        <a:rPr lang="en-US" altLang="ko-KR" dirty="0" smtClean="0"/>
                        <a:t>Source/Target Packages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15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b="1" dirty="0" smtClean="0">
                          <a:latin typeface="맑은 고딕" pitchFamily="50" charset="-127"/>
                          <a:ea typeface="맑은 고딕" pitchFamily="50" charset="-127"/>
                        </a:rPr>
                        <a:t>Connect</a:t>
                      </a:r>
                      <a:endParaRPr lang="en-US" sz="14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Amazon Redshift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Amazon S3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Apache Avro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Apache Parquet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DB2/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UDB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Green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plum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JDBC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My SQL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Netezza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gridSpan="2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NoSQL Databases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hMerge="1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ODBC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305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latin typeface="맑은 고딕" pitchFamily="50" charset="-127"/>
                          <a:ea typeface="맑은 고딕" pitchFamily="50" charset="-127"/>
                        </a:rPr>
                        <a:t>Version</a:t>
                      </a:r>
                      <a:endParaRPr lang="en-US" sz="13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Current version on AWS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Current version</a:t>
                      </a:r>
                      <a:r>
                        <a:rPr lang="en-US" sz="120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on AWS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1.7.6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1.6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9.7 and higher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4.2 and higher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3.0 compliant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5.1.73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7.0.3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and 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higher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Hive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Hive Server 2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Other NoSQL Databases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altLang="ko-KR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Level 3</a:t>
                      </a:r>
                    </a:p>
                    <a:p>
                      <a:pPr algn="ctr"/>
                      <a:r>
                        <a:rPr lang="en-US" altLang="ko-KR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compliant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092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latin typeface="맑은 고딕" pitchFamily="50" charset="-127"/>
                          <a:ea typeface="맑은 고딕" pitchFamily="50" charset="-127"/>
                        </a:rPr>
                        <a:t>Connect</a:t>
                      </a:r>
                      <a:endParaRPr lang="en-US" sz="14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Oracle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Qlik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SQL Server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Sybase </a:t>
                      </a:r>
                      <a:endParaRPr lang="en-US" sz="1300" b="1" dirty="0" smtClean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ASE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Sybase </a:t>
                      </a:r>
                      <a:endParaRPr lang="en-US" sz="1300" b="1" dirty="0" smtClean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IQ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Teradata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err="1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Vertica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IBM </a:t>
                      </a:r>
                      <a:r>
                        <a:rPr lang="en-US" sz="1200" b="1" dirty="0" err="1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Websphere</a:t>
                      </a:r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MQ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Salesforce.com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SAP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Hadoop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(HDFS)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Tableau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774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latin typeface="맑은 고딕" pitchFamily="50" charset="-127"/>
                          <a:ea typeface="맑은 고딕" pitchFamily="50" charset="-127"/>
                        </a:rPr>
                        <a:t>Version</a:t>
                      </a:r>
                      <a:endParaRPr lang="en-US" sz="14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10g </a:t>
                      </a:r>
                      <a:r>
                        <a:rPr lang="ko-KR" alt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이상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100" b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QlikView</a:t>
                      </a:r>
                      <a:r>
                        <a:rPr lang="en-US" sz="11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data </a:t>
                      </a:r>
                      <a:r>
                        <a:rPr lang="en-US" sz="1100" b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eXchange</a:t>
                      </a:r>
                      <a:r>
                        <a:rPr lang="en-US" sz="11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files</a:t>
                      </a:r>
                      <a:endParaRPr lang="en-US" sz="11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2008 and 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15.0 </a:t>
                      </a:r>
                      <a:r>
                        <a:rPr lang="en-US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15.0 and</a:t>
                      </a:r>
                    </a:p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TD14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6.0 and 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7.0.1.3</a:t>
                      </a:r>
                      <a:r>
                        <a:rPr lang="en-US" sz="1200" b="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and 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23.0, 24.0 and 25.0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ECC 6.0 and </a:t>
                      </a:r>
                      <a:endParaRPr lang="en-US" sz="1200" b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higher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Apache 2.x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TDE API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295562" y="4701309"/>
          <a:ext cx="9316810" cy="1362066"/>
        </p:xfrm>
        <a:graphic>
          <a:graphicData uri="http://schemas.openxmlformats.org/drawingml/2006/table">
            <a:tbl>
              <a:tblPr firstRow="1" bandRow="1"/>
              <a:tblGrid>
                <a:gridCol w="8838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29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63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657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448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902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460">
                <a:tc gridSpan="7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latinLnBrk="1"/>
                      <a:r>
                        <a:rPr lang="en-US" altLang="ko-KR" dirty="0" smtClean="0"/>
                        <a:t>Accelerators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46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b="1" dirty="0" smtClean="0">
                          <a:latin typeface="맑은 고딕" pitchFamily="50" charset="-127"/>
                          <a:ea typeface="맑은 고딕" pitchFamily="50" charset="-127"/>
                        </a:rPr>
                        <a:t>Product</a:t>
                      </a:r>
                      <a:endParaRPr lang="en-US" sz="14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ACUCOBOL-GT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gridSpan="2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Micro Focus COBOL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Micro Focus </a:t>
                      </a:r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Server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DB2 Load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tc rowSpan="2"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UNIX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System</a:t>
                      </a:r>
                    </a:p>
                    <a:p>
                      <a:pPr algn="ctr"/>
                      <a:r>
                        <a:rPr lang="en-US" sz="1300" b="1" dirty="0" smtClean="0">
                          <a:solidFill>
                            <a:srgbClr val="0070C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sort</a:t>
                      </a:r>
                      <a:endParaRPr lang="en-US" sz="1300" b="1" dirty="0">
                        <a:solidFill>
                          <a:srgbClr val="0070C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9146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b="1" dirty="0" smtClean="0">
                          <a:latin typeface="맑은 고딕" pitchFamily="50" charset="-127"/>
                          <a:ea typeface="맑은 고딕" pitchFamily="50" charset="-127"/>
                        </a:rPr>
                        <a:t>Version</a:t>
                      </a:r>
                      <a:endParaRPr lang="en-US" sz="14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6.2 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Server Express 2 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Net Express </a:t>
                      </a:r>
                      <a:r>
                        <a:rPr 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  <a:p>
                      <a:pPr algn="ctr"/>
                      <a:r>
                        <a:rPr 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and </a:t>
                      </a:r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6 </a:t>
                      </a:r>
                      <a:r>
                        <a:rPr 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and higher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굴림"/>
                          <a:ea typeface="굴림"/>
                        </a:defRPr>
                      </a:lvl9pPr>
                    </a:lstStyle>
                    <a:p>
                      <a:pPr algn="ctr"/>
                      <a:r>
                        <a:rPr lang="en-US" altLang="ko-KR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  <a:endParaRPr lang="en-US" altLang="ko-KR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E0E3">
                        <a:tint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Z_Temp\SyncSort\UFO\Docu\교육자료\GUI\DMEx_Pic\DMEx_Table\TB-FL_Join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6978968" cy="5084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ko-KR" altLang="en-US" b="1" dirty="0" smtClean="0">
                <a:solidFill>
                  <a:srgbClr val="3366FF"/>
                </a:solidFill>
              </a:rPr>
              <a:t>파일과 </a:t>
            </a:r>
            <a:r>
              <a:rPr lang="en-US" altLang="ko-KR" b="1" dirty="0" smtClean="0">
                <a:solidFill>
                  <a:srgbClr val="3366FF"/>
                </a:solidFill>
              </a:rPr>
              <a:t>Table Join - Sample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348880"/>
            <a:ext cx="5167486" cy="365746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284118" y="1772816"/>
            <a:ext cx="909637" cy="576064"/>
          </a:xfrm>
          <a:prstGeom prst="wedgeRoundRectCallout">
            <a:avLst>
              <a:gd name="adj1" fmla="val -70576"/>
              <a:gd name="adj2" fmla="val 48252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smtClean="0">
                <a:solidFill>
                  <a:srgbClr val="7030A0"/>
                </a:solidFill>
                <a:latin typeface="굴림"/>
                <a:ea typeface="굴림"/>
              </a:rPr>
              <a:t>Table </a:t>
            </a:r>
            <a:r>
              <a:rPr kumimoji="0" lang="ko-KR" altLang="en-US" sz="1200" b="1" kern="0" dirty="0" smtClean="0">
                <a:solidFill>
                  <a:srgbClr val="7030A0"/>
                </a:solidFill>
                <a:latin typeface="굴림"/>
                <a:ea typeface="굴림"/>
              </a:rPr>
              <a:t>데이터</a:t>
            </a:r>
            <a:endParaRPr kumimoji="0" lang="ko-KR" altLang="en-US" sz="1200" b="1" kern="0" dirty="0">
              <a:solidFill>
                <a:srgbClr val="7030A0"/>
              </a:solidFill>
              <a:latin typeface="굴림"/>
              <a:ea typeface="굴림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009650" y="2780928"/>
            <a:ext cx="5167486" cy="365746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275611" y="2564904"/>
            <a:ext cx="909637" cy="576064"/>
          </a:xfrm>
          <a:prstGeom prst="wedgeRoundRectCallout">
            <a:avLst>
              <a:gd name="adj1" fmla="val -58011"/>
              <a:gd name="adj2" fmla="val 20143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굴림"/>
                <a:ea typeface="굴림"/>
              </a:rPr>
              <a:t>파일</a:t>
            </a:r>
            <a:endParaRPr kumimoji="0" lang="en-US" altLang="ko-KR" sz="1200" b="1" kern="0" dirty="0" smtClean="0">
              <a:solidFill>
                <a:srgbClr val="7030A0"/>
              </a:solidFill>
              <a:latin typeface="굴림"/>
              <a:ea typeface="굴림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굴림"/>
                <a:ea typeface="굴림"/>
              </a:rPr>
              <a:t>데이터</a:t>
            </a:r>
            <a:endParaRPr kumimoji="0" lang="ko-KR" altLang="en-US" sz="1200" b="1" kern="0" dirty="0">
              <a:solidFill>
                <a:srgbClr val="7030A0"/>
              </a:solidFill>
              <a:latin typeface="굴림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68869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Z_Temp\SyncSort\UFO\Docu\교육자료\GUI\DMEx_Pic\DMEx_Table\TB-FL_Join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052736"/>
            <a:ext cx="6978968" cy="5084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93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ko-KR" altLang="en-US" b="1" dirty="0" smtClean="0">
                <a:solidFill>
                  <a:srgbClr val="3366FF"/>
                </a:solidFill>
              </a:rPr>
              <a:t>파일과 </a:t>
            </a:r>
            <a:r>
              <a:rPr lang="en-US" altLang="ko-KR" b="1" dirty="0" smtClean="0">
                <a:solidFill>
                  <a:srgbClr val="3366FF"/>
                </a:solidFill>
              </a:rPr>
              <a:t>Table Join - Sample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3994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 descr="D:\Z_Temp\SyncSort\UFO\Docu\교육자료\GUI\DMEx_Pic\DMEx_Table\TB-FL_Join_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3503" y="1628800"/>
            <a:ext cx="5354003" cy="413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3734384" y="2205237"/>
            <a:ext cx="5323121" cy="6429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5673080" y="3119660"/>
            <a:ext cx="1701725" cy="1029419"/>
          </a:xfrm>
          <a:prstGeom prst="wedgeRoundRectCallout">
            <a:avLst>
              <a:gd name="adj1" fmla="val -18004"/>
              <a:gd name="adj2" fmla="val -73590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dirty="0" smtClean="0">
                <a:solidFill>
                  <a:srgbClr val="7030A0"/>
                </a:solidFill>
                <a:latin typeface="굴림"/>
                <a:ea typeface="굴림"/>
              </a:rPr>
              <a:t>Table </a:t>
            </a:r>
            <a:r>
              <a:rPr kumimoji="0" lang="ko-KR" altLang="en-US" sz="1200" b="1" kern="0" dirty="0" smtClean="0">
                <a:solidFill>
                  <a:srgbClr val="7030A0"/>
                </a:solidFill>
                <a:latin typeface="굴림"/>
                <a:ea typeface="굴림"/>
              </a:rPr>
              <a:t>칼럼과</a:t>
            </a:r>
            <a:endParaRPr kumimoji="0" lang="en-US" altLang="ko-KR" sz="1200" b="1" kern="0" dirty="0" smtClean="0">
              <a:solidFill>
                <a:srgbClr val="7030A0"/>
              </a:solidFill>
              <a:latin typeface="굴림"/>
              <a:ea typeface="굴림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굴림"/>
                <a:ea typeface="굴림"/>
              </a:rPr>
              <a:t>파일 필드를 </a:t>
            </a:r>
            <a:endParaRPr kumimoji="0" lang="en-US" altLang="ko-KR" sz="1200" b="1" kern="0" dirty="0" smtClean="0">
              <a:solidFill>
                <a:srgbClr val="7030A0"/>
              </a:solidFill>
              <a:latin typeface="굴림"/>
              <a:ea typeface="굴림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 smtClean="0">
                <a:solidFill>
                  <a:srgbClr val="7030A0"/>
                </a:solidFill>
                <a:latin typeface="굴림"/>
                <a:ea typeface="굴림"/>
              </a:rPr>
              <a:t>직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접</a:t>
            </a:r>
            <a:r>
              <a:rPr kumimoji="0" lang="en-US" altLang="ko-KR" sz="1200" b="1" kern="0" dirty="0" smtClean="0">
                <a:solidFill>
                  <a:srgbClr val="7030A0"/>
                </a:solidFill>
                <a:latin typeface="굴림"/>
                <a:ea typeface="굴림"/>
              </a:rPr>
              <a:t> Join</a:t>
            </a:r>
            <a:endParaRPr kumimoji="0" lang="ko-KR" altLang="en-US" sz="1200" b="1" kern="0" dirty="0">
              <a:solidFill>
                <a:srgbClr val="7030A0"/>
              </a:solidFill>
              <a:latin typeface="굴림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65652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1958629" y="2276475"/>
            <a:ext cx="573041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 smtClean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AGGREGATE</a:t>
            </a:r>
            <a:endParaRPr lang="ko-KR" altLang="en-US" sz="7200" dirty="0">
              <a:solidFill>
                <a:srgbClr val="3366FF"/>
              </a:solidFill>
              <a:latin typeface="a시나브로L" panose="02020600000000000000" pitchFamily="18" charset="-127"/>
              <a:ea typeface="a시나브로L" panose="02020600000000000000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439269" y="4441416"/>
            <a:ext cx="2881883" cy="504056"/>
            <a:chOff x="382588" y="1086644"/>
            <a:chExt cx="2881883" cy="504056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6496" y="1124744"/>
              <a:ext cx="2847975" cy="419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모서리가 둥근 직사각형 19"/>
            <p:cNvSpPr/>
            <p:nvPr/>
          </p:nvSpPr>
          <p:spPr>
            <a:xfrm>
              <a:off x="382588" y="1086644"/>
              <a:ext cx="640304" cy="504056"/>
            </a:xfrm>
            <a:prstGeom prst="roundRect">
              <a:avLst>
                <a:gd name="adj" fmla="val 9108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001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51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AGGREGATE – MIN, MAX, AVG, TOTAL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848545" y="2492896"/>
            <a:ext cx="3240360" cy="576064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088904" y="2780928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9482" y="1356395"/>
            <a:ext cx="417195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모서리가 둥근 사각형 설명선 19"/>
          <p:cNvSpPr/>
          <p:nvPr/>
        </p:nvSpPr>
        <p:spPr>
          <a:xfrm>
            <a:off x="4592960" y="4005064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동일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별 최대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최소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평균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합산 값 설정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465168" y="1700808"/>
            <a:ext cx="2376264" cy="72008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6465168" y="2924944"/>
            <a:ext cx="2376264" cy="1080120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6609122" y="1007095"/>
            <a:ext cx="1944278" cy="621705"/>
          </a:xfrm>
          <a:prstGeom prst="wedgeRoundRectCallout">
            <a:avLst>
              <a:gd name="adj1" fmla="val 19067"/>
              <a:gd name="adj2" fmla="val 64722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KEY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필드 설정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292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51" y="1100673"/>
            <a:ext cx="7034213" cy="492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AGGREGATE – MIN, MAX, AVG, TOTAL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15364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984" y="1158106"/>
            <a:ext cx="4807744" cy="5079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1045890" y="3717032"/>
            <a:ext cx="3240360" cy="432048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4286250" y="3913634"/>
            <a:ext cx="564777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4880992" y="2845649"/>
            <a:ext cx="4680520" cy="1204714"/>
          </a:xfrm>
          <a:prstGeom prst="roundRect">
            <a:avLst>
              <a:gd name="adj" fmla="val 7616"/>
            </a:avLst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4748263" y="4293096"/>
            <a:ext cx="1944278" cy="1000125"/>
          </a:xfrm>
          <a:prstGeom prst="wedgeRoundRectCallout">
            <a:avLst>
              <a:gd name="adj1" fmla="val 40133"/>
              <a:gd name="adj2" fmla="val -6861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AGGREGATE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작업 시 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반드시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REFORMAT </a:t>
            </a: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필요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485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1019175"/>
            <a:ext cx="7070725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1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</a:t>
            </a:r>
            <a:r>
              <a:rPr lang="ko-KR" altLang="en-US" b="1">
                <a:solidFill>
                  <a:srgbClr val="3366FF"/>
                </a:solidFill>
              </a:rPr>
              <a:t>연산</a:t>
            </a:r>
            <a:r>
              <a:rPr lang="en-US" altLang="ko-KR" b="1">
                <a:solidFill>
                  <a:srgbClr val="3366FF"/>
                </a:solidFill>
              </a:rPr>
              <a:t>(Aggregate) </a:t>
            </a:r>
            <a:r>
              <a:rPr lang="ko-KR" altLang="en-US" b="1">
                <a:solidFill>
                  <a:srgbClr val="3366FF"/>
                </a:solidFill>
              </a:rPr>
              <a:t>기능</a:t>
            </a:r>
            <a:r>
              <a:rPr lang="en-US" altLang="ko-KR" b="1">
                <a:solidFill>
                  <a:srgbClr val="3366FF"/>
                </a:solidFill>
              </a:rPr>
              <a:t> 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37893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모서리가 둥근 직사각형 16"/>
          <p:cNvSpPr/>
          <p:nvPr/>
        </p:nvSpPr>
        <p:spPr>
          <a:xfrm>
            <a:off x="1009650" y="2233613"/>
            <a:ext cx="2571750" cy="16192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2095500" y="2500313"/>
            <a:ext cx="2500313" cy="285750"/>
          </a:xfrm>
          <a:prstGeom prst="wedgeRoundRectCallout">
            <a:avLst>
              <a:gd name="adj1" fmla="val -28412"/>
              <a:gd name="adj2" fmla="val -79214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Input Data(File, Table)</a:t>
            </a:r>
            <a:r>
              <a:rPr lang="ko-KR" altLang="en-US" sz="1200" b="1" dirty="0">
                <a:solidFill>
                  <a:srgbClr val="7030A0"/>
                </a:solidFill>
              </a:rPr>
              <a:t> 선택</a:t>
            </a:r>
          </a:p>
        </p:txBody>
      </p:sp>
      <p:pic>
        <p:nvPicPr>
          <p:cNvPr id="37896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1563" y="2357438"/>
            <a:ext cx="3336925" cy="338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모서리가 둥근 사각형 설명선 23"/>
          <p:cNvSpPr/>
          <p:nvPr/>
        </p:nvSpPr>
        <p:spPr>
          <a:xfrm>
            <a:off x="8239125" y="3786188"/>
            <a:ext cx="1500188" cy="1071562"/>
          </a:xfrm>
          <a:prstGeom prst="wedgeRoundRectCallout">
            <a:avLst>
              <a:gd name="adj1" fmla="val -57365"/>
              <a:gd name="adj2" fmla="val -22833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Group By, </a:t>
            </a:r>
            <a:r>
              <a:rPr lang="ko-KR" altLang="en-US" sz="1200" b="1" dirty="0">
                <a:solidFill>
                  <a:srgbClr val="7030A0"/>
                </a:solidFill>
              </a:rPr>
              <a:t>최대</a:t>
            </a:r>
            <a:r>
              <a:rPr lang="en-US" altLang="ko-KR" sz="1200" b="1" dirty="0">
                <a:solidFill>
                  <a:srgbClr val="7030A0"/>
                </a:solidFill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</a:rPr>
              <a:t>최소</a:t>
            </a:r>
            <a:r>
              <a:rPr lang="en-US" altLang="ko-KR" sz="1200" b="1" dirty="0">
                <a:solidFill>
                  <a:srgbClr val="7030A0"/>
                </a:solidFill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</a:rPr>
              <a:t>평균값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산출 화면</a:t>
            </a:r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8239125" y="2214563"/>
            <a:ext cx="1500188" cy="1071562"/>
          </a:xfrm>
          <a:prstGeom prst="wedgeRoundRectCallout">
            <a:avLst>
              <a:gd name="adj1" fmla="val -59270"/>
              <a:gd name="adj2" fmla="val 2072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연산 할 </a:t>
            </a:r>
            <a:r>
              <a:rPr lang="en-US" altLang="ko-KR" sz="1200" b="1" dirty="0">
                <a:solidFill>
                  <a:srgbClr val="7030A0"/>
                </a:solidFill>
              </a:rPr>
              <a:t>Key </a:t>
            </a: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선정 화면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023938" y="2428875"/>
            <a:ext cx="1000125" cy="35718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166688" y="3071813"/>
            <a:ext cx="1376362" cy="1504950"/>
          </a:xfrm>
          <a:prstGeom prst="wedgeRoundRectCallout">
            <a:avLst>
              <a:gd name="adj1" fmla="val 17324"/>
              <a:gd name="adj2" fmla="val -64861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Aggregate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버튼 클릭 시 자동으로 화면에 표시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381750" y="3643313"/>
            <a:ext cx="500063" cy="642937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2912422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1638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5"/>
          <p:cNvSpPr txBox="1">
            <a:spLocks noChangeArrowheads="1"/>
          </p:cNvSpPr>
          <p:nvPr/>
        </p:nvSpPr>
        <p:spPr bwMode="auto">
          <a:xfrm>
            <a:off x="3081338" y="2276475"/>
            <a:ext cx="325755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Unload</a:t>
            </a:r>
            <a:endParaRPr lang="ko-KR" altLang="en-US" sz="7200" dirty="0">
              <a:solidFill>
                <a:srgbClr val="3366FF"/>
              </a:solidFill>
              <a:latin typeface="a시나브로L" panose="02020600000000000000" pitchFamily="18" charset="-127"/>
              <a:ea typeface="a시나브로L" panose="02020600000000000000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48" name="AutoShape 45"/>
          <p:cNvSpPr>
            <a:spLocks noChangeArrowheads="1"/>
          </p:cNvSpPr>
          <p:nvPr/>
        </p:nvSpPr>
        <p:spPr bwMode="auto">
          <a:xfrm>
            <a:off x="3560763" y="4573588"/>
            <a:ext cx="2087562" cy="223837"/>
          </a:xfrm>
          <a:prstGeom prst="leftRightArrow">
            <a:avLst>
              <a:gd name="adj1" fmla="val 50000"/>
              <a:gd name="adj2" fmla="val 162481"/>
            </a:avLst>
          </a:prstGeom>
          <a:solidFill>
            <a:srgbClr val="67568B"/>
          </a:solidFill>
          <a:ln w="9525" algn="ctr">
            <a:solidFill>
              <a:srgbClr val="FFFFFF"/>
            </a:solidFill>
            <a:miter lim="800000"/>
            <a:headEnd/>
            <a:tailEnd/>
          </a:ln>
          <a:effectLst>
            <a:outerShdw dist="56796" dir="3806097" algn="ctr" rotWithShape="0">
              <a:srgbClr val="CCCCCC"/>
            </a:outerShdw>
          </a:effectLst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000" b="1" kern="0">
              <a:solidFill>
                <a:srgbClr val="666699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16391" name="Group 80"/>
          <p:cNvGrpSpPr>
            <a:grpSpLocks/>
          </p:cNvGrpSpPr>
          <p:nvPr/>
        </p:nvGrpSpPr>
        <p:grpSpPr bwMode="auto">
          <a:xfrm>
            <a:off x="5700713" y="4221163"/>
            <a:ext cx="865187" cy="898525"/>
            <a:chOff x="4499" y="1170"/>
            <a:chExt cx="545" cy="374"/>
          </a:xfrm>
        </p:grpSpPr>
        <p:sp>
          <p:nvSpPr>
            <p:cNvPr id="53" name="AutoShape 78"/>
            <p:cNvSpPr>
              <a:spLocks noChangeArrowheads="1"/>
            </p:cNvSpPr>
            <p:nvPr/>
          </p:nvSpPr>
          <p:spPr bwMode="auto">
            <a:xfrm>
              <a:off x="4499" y="1170"/>
              <a:ext cx="535" cy="374"/>
            </a:xfrm>
            <a:prstGeom prst="flowChartDocument">
              <a:avLst/>
            </a:prstGeom>
            <a:solidFill>
              <a:srgbClr val="F8CFA6"/>
            </a:solidFill>
            <a:ln w="9525" algn="ctr">
              <a:solidFill>
                <a:srgbClr val="FFFFFF"/>
              </a:solidFill>
              <a:miter lim="800000"/>
              <a:headEnd/>
              <a:tailEnd/>
            </a:ln>
            <a:effectLst>
              <a:outerShdw dist="81320" dir="2319588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54" name="Text Box 79"/>
            <p:cNvSpPr txBox="1">
              <a:spLocks noChangeArrowheads="1"/>
            </p:cNvSpPr>
            <p:nvPr/>
          </p:nvSpPr>
          <p:spPr bwMode="auto">
            <a:xfrm>
              <a:off x="4511" y="1253"/>
              <a:ext cx="533" cy="11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 dirty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Flat Files</a:t>
              </a:r>
            </a:p>
          </p:txBody>
        </p:sp>
      </p:grpSp>
      <p:grpSp>
        <p:nvGrpSpPr>
          <p:cNvPr id="16392" name="Group 73"/>
          <p:cNvGrpSpPr>
            <a:grpSpLocks/>
          </p:cNvGrpSpPr>
          <p:nvPr/>
        </p:nvGrpSpPr>
        <p:grpSpPr bwMode="auto">
          <a:xfrm>
            <a:off x="3071813" y="4267200"/>
            <a:ext cx="801687" cy="811213"/>
            <a:chOff x="2739" y="997"/>
            <a:chExt cx="505" cy="511"/>
          </a:xfrm>
        </p:grpSpPr>
        <p:sp>
          <p:nvSpPr>
            <p:cNvPr id="45" name="AutoShape 41"/>
            <p:cNvSpPr>
              <a:spLocks noChangeArrowheads="1"/>
            </p:cNvSpPr>
            <p:nvPr/>
          </p:nvSpPr>
          <p:spPr bwMode="auto">
            <a:xfrm>
              <a:off x="2739" y="997"/>
              <a:ext cx="505" cy="511"/>
            </a:xfrm>
            <a:prstGeom prst="flowChartMagneticDisk">
              <a:avLst/>
            </a:prstGeom>
            <a:gradFill rotWithShape="0">
              <a:gsLst>
                <a:gs pos="0">
                  <a:srgbClr val="B8D4F5">
                    <a:gamma/>
                    <a:shade val="74118"/>
                    <a:invGamma/>
                  </a:srgbClr>
                </a:gs>
                <a:gs pos="50000">
                  <a:srgbClr val="B8D4F5"/>
                </a:gs>
                <a:gs pos="100000">
                  <a:srgbClr val="B8D4F5">
                    <a:gamma/>
                    <a:shade val="74118"/>
                    <a:invGamma/>
                  </a:srgbClr>
                </a:gs>
              </a:gsLst>
              <a:lin ang="0" scaled="1"/>
            </a:gradFill>
            <a:ln w="9525">
              <a:solidFill>
                <a:srgbClr val="FFFFFF"/>
              </a:solidFill>
              <a:round/>
              <a:headEnd/>
              <a:tailEnd/>
            </a:ln>
            <a:effectLst>
              <a:outerShdw dist="71842" dir="2700000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46" name="Text Box 42"/>
            <p:cNvSpPr txBox="1">
              <a:spLocks noChangeArrowheads="1"/>
            </p:cNvSpPr>
            <p:nvPr/>
          </p:nvSpPr>
          <p:spPr bwMode="auto">
            <a:xfrm>
              <a:off x="2759" y="1206"/>
              <a:ext cx="431" cy="17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RDBMS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994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741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Unload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1741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849313" y="1322388"/>
            <a:ext cx="574675" cy="4318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92188" y="2205038"/>
            <a:ext cx="6337300" cy="863600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992188" y="3025775"/>
            <a:ext cx="6337300" cy="835025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7473950" y="2060575"/>
            <a:ext cx="1352550" cy="927100"/>
          </a:xfrm>
          <a:prstGeom prst="wedgeRoundRectCallout">
            <a:avLst>
              <a:gd name="adj1" fmla="val -60356"/>
              <a:gd name="adj2" fmla="val -26841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Database</a:t>
            </a: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Table </a:t>
            </a:r>
            <a:r>
              <a:rPr lang="ko-KR" altLang="en-US" sz="1200" b="1" dirty="0">
                <a:solidFill>
                  <a:srgbClr val="7030A0"/>
                </a:solidFill>
              </a:rPr>
              <a:t>지정</a:t>
            </a: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7473950" y="3149600"/>
            <a:ext cx="1352550" cy="927100"/>
          </a:xfrm>
          <a:prstGeom prst="wedgeRoundRectCallout">
            <a:avLst>
              <a:gd name="adj1" fmla="val -60356"/>
              <a:gd name="adj2" fmla="val -26841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File </a:t>
            </a:r>
            <a:r>
              <a:rPr lang="ko-KR" altLang="en-US" sz="1200" b="1" dirty="0">
                <a:solidFill>
                  <a:srgbClr val="7030A0"/>
                </a:solidFill>
              </a:rPr>
              <a:t>형태와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위치지정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1" grpId="0" animBg="1"/>
      <p:bldP spid="21" grpId="1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843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Unload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1843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7647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2655888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99331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8" y="1412875"/>
            <a:ext cx="5657850" cy="474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모서리가 둥근 사각형 설명선 22"/>
          <p:cNvSpPr/>
          <p:nvPr/>
        </p:nvSpPr>
        <p:spPr>
          <a:xfrm>
            <a:off x="4016375" y="4724400"/>
            <a:ext cx="1354138" cy="928688"/>
          </a:xfrm>
          <a:prstGeom prst="wedgeRoundRectCallout">
            <a:avLst>
              <a:gd name="adj1" fmla="val -24461"/>
              <a:gd name="adj2" fmla="val -6689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칼럼 선택 방식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4016375" y="2060575"/>
            <a:ext cx="1081088" cy="144463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945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Unload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1946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7647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2655888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19464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8" y="1266825"/>
            <a:ext cx="5665787" cy="473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모서리가 둥근 사각형 설명선 22"/>
          <p:cNvSpPr/>
          <p:nvPr/>
        </p:nvSpPr>
        <p:spPr>
          <a:xfrm>
            <a:off x="6681788" y="4508500"/>
            <a:ext cx="2374900" cy="504825"/>
          </a:xfrm>
          <a:prstGeom prst="wedgeRoundRectCallout">
            <a:avLst>
              <a:gd name="adj1" fmla="val -24461"/>
              <a:gd name="adj2" fmla="val -6689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전체 칼럼 선택 방식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149850" y="1906588"/>
            <a:ext cx="1387475" cy="153987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19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I. DMExpress Components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819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525" y="1123950"/>
            <a:ext cx="7600950" cy="461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048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Unload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2048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7647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2655888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20488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8" y="1266825"/>
            <a:ext cx="5680075" cy="475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모서리가 둥근 사각형 설명선 22"/>
          <p:cNvSpPr/>
          <p:nvPr/>
        </p:nvSpPr>
        <p:spPr>
          <a:xfrm>
            <a:off x="4808538" y="4365625"/>
            <a:ext cx="2376487" cy="503238"/>
          </a:xfrm>
          <a:prstGeom prst="wedgeRoundRectCallout">
            <a:avLst>
              <a:gd name="adj1" fmla="val -24461"/>
              <a:gd name="adj2" fmla="val -66890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SQL </a:t>
            </a:r>
            <a:r>
              <a:rPr lang="ko-KR" altLang="en-US" sz="1200" b="1" dirty="0">
                <a:solidFill>
                  <a:srgbClr val="7030A0"/>
                </a:solidFill>
              </a:rPr>
              <a:t>이용 방식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953000" y="2079625"/>
            <a:ext cx="1603375" cy="2889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769350" y="2636838"/>
            <a:ext cx="739775" cy="360362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6537325" y="1916113"/>
            <a:ext cx="1079500" cy="144462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150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Unload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2150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3132138"/>
            <a:ext cx="2203450" cy="146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3357563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2151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175" y="1628775"/>
            <a:ext cx="4489450" cy="425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4521200" y="1916113"/>
            <a:ext cx="360363" cy="144462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8048625" y="2060575"/>
            <a:ext cx="865188" cy="360363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592638" y="4724400"/>
            <a:ext cx="1800225" cy="792163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7329488" y="2852738"/>
            <a:ext cx="2376487" cy="504825"/>
          </a:xfrm>
          <a:prstGeom prst="wedgeRoundRectCallout">
            <a:avLst>
              <a:gd name="adj1" fmla="val -37288"/>
              <a:gd name="adj2" fmla="val -144367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>
                <a:solidFill>
                  <a:srgbClr val="7030A0"/>
                </a:solidFill>
              </a:rPr>
              <a:t>파일의 위치와 파일명을 기술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Unload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2253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8" y="1116013"/>
            <a:ext cx="4487862" cy="425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200025" y="1403350"/>
            <a:ext cx="360363" cy="144463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729038" y="1576388"/>
            <a:ext cx="863600" cy="2889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2253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425" y="1989138"/>
            <a:ext cx="4121150" cy="382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모서리가 둥근 직사각형 14"/>
          <p:cNvSpPr/>
          <p:nvPr/>
        </p:nvSpPr>
        <p:spPr>
          <a:xfrm>
            <a:off x="2684463" y="2247900"/>
            <a:ext cx="792162" cy="173038"/>
          </a:xfrm>
          <a:prstGeom prst="roundRect">
            <a:avLst/>
          </a:prstGeom>
          <a:solidFill>
            <a:srgbClr val="FFFF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2538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8775" y="2349500"/>
            <a:ext cx="4122738" cy="382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355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Unload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2355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3132138"/>
            <a:ext cx="2203450" cy="146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1516063" y="3357563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grpSp>
        <p:nvGrpSpPr>
          <p:cNvPr id="23560" name="그룹 14"/>
          <p:cNvGrpSpPr>
            <a:grpSpLocks/>
          </p:cNvGrpSpPr>
          <p:nvPr/>
        </p:nvGrpSpPr>
        <p:grpSpPr bwMode="auto">
          <a:xfrm>
            <a:off x="4448175" y="1700213"/>
            <a:ext cx="4489450" cy="4260850"/>
            <a:chOff x="4448944" y="1700808"/>
            <a:chExt cx="4488180" cy="4259580"/>
          </a:xfrm>
        </p:grpSpPr>
        <p:pic>
          <p:nvPicPr>
            <p:cNvPr id="23563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48944" y="1700808"/>
              <a:ext cx="4488180" cy="4259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모서리가 둥근 직사각형 13"/>
            <p:cNvSpPr/>
            <p:nvPr/>
          </p:nvSpPr>
          <p:spPr>
            <a:xfrm>
              <a:off x="4953626" y="1988059"/>
              <a:ext cx="358674" cy="144420"/>
            </a:xfrm>
            <a:prstGeom prst="roundRect">
              <a:avLst/>
            </a:prstGeom>
            <a:solidFill>
              <a:srgbClr val="FFFF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6465888" y="2708275"/>
            <a:ext cx="1150937" cy="360363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7400925" y="3573463"/>
            <a:ext cx="1873250" cy="503237"/>
          </a:xfrm>
          <a:prstGeom prst="wedgeRoundRectCallout">
            <a:avLst>
              <a:gd name="adj1" fmla="val -37288"/>
              <a:gd name="adj2" fmla="val -144367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칼럼 </a:t>
            </a:r>
            <a:r>
              <a:rPr lang="ko-KR" altLang="en-US" sz="1200" b="1" dirty="0" err="1">
                <a:solidFill>
                  <a:srgbClr val="7030A0"/>
                </a:solidFill>
              </a:rPr>
              <a:t>구분자</a:t>
            </a:r>
            <a:r>
              <a:rPr lang="ko-KR" altLang="en-US" sz="1200" b="1" dirty="0">
                <a:solidFill>
                  <a:srgbClr val="7030A0"/>
                </a:solidFill>
              </a:rPr>
              <a:t> 입력 창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HEX </a:t>
            </a:r>
            <a:r>
              <a:rPr lang="ko-KR" altLang="en-US" sz="1200" b="1" dirty="0">
                <a:solidFill>
                  <a:srgbClr val="7030A0"/>
                </a:solidFill>
              </a:rPr>
              <a:t>값 입력 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Unload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2458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032625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모서리가 둥근 직사각형 18"/>
          <p:cNvSpPr/>
          <p:nvPr/>
        </p:nvSpPr>
        <p:spPr>
          <a:xfrm>
            <a:off x="992188" y="3284538"/>
            <a:ext cx="6337300" cy="604837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3081338" y="3716338"/>
            <a:ext cx="1352550" cy="792162"/>
          </a:xfrm>
          <a:prstGeom prst="wedgeRoundRectCallout">
            <a:avLst>
              <a:gd name="adj1" fmla="val -18127"/>
              <a:gd name="adj2" fmla="val -6175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칼럼 재배치</a:t>
            </a:r>
          </a:p>
        </p:txBody>
      </p:sp>
      <p:pic>
        <p:nvPicPr>
          <p:cNvPr id="2458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550" y="981075"/>
            <a:ext cx="5105400" cy="5227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6608763" y="4076700"/>
            <a:ext cx="2881312" cy="1728788"/>
          </a:xfrm>
          <a:prstGeom prst="roundRect">
            <a:avLst>
              <a:gd name="adj" fmla="val 4542"/>
            </a:avLst>
          </a:prstGeom>
          <a:noFill/>
          <a:ln w="1905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Unload - Sample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2458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D:\Z_Temp\SyncSort\UFO\Docu\교육자료\GUI\DMEx_Pic\DMEx_Table\T2F_Unload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38" y="1052736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모서리가 둥근 직사각형 10"/>
          <p:cNvSpPr/>
          <p:nvPr/>
        </p:nvSpPr>
        <p:spPr>
          <a:xfrm>
            <a:off x="848544" y="2276873"/>
            <a:ext cx="6337300" cy="43204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2051" name="Picture 3" descr="D:\Z_Temp\SyncSort\UFO\Docu\교육자료\GUI\DMEx_Pic\DMEx_Table\T2F_Unload_0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1358677"/>
            <a:ext cx="5753100" cy="480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직선 화살표 연결선 12"/>
          <p:cNvCxnSpPr/>
          <p:nvPr/>
        </p:nvCxnSpPr>
        <p:spPr>
          <a:xfrm>
            <a:off x="3452417" y="2708921"/>
            <a:ext cx="564777" cy="360039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사각형 설명선 13"/>
          <p:cNvSpPr/>
          <p:nvPr/>
        </p:nvSpPr>
        <p:spPr>
          <a:xfrm>
            <a:off x="7185844" y="1988840"/>
            <a:ext cx="1944278" cy="749822"/>
          </a:xfrm>
          <a:prstGeom prst="wedgeRoundRectCallout">
            <a:avLst>
              <a:gd name="adj1" fmla="val -36781"/>
              <a:gd name="adj2" fmla="val 76151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DB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명과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Table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명을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직접 입력 가능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4046184" y="3013368"/>
            <a:ext cx="3787135" cy="271616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23102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Unload - Sample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2458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D:\Z_Temp\SyncSort\UFO\Docu\교육자료\GUI\DMEx_Pic\DMEx_Table\T2F_Unload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38" y="1052736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모서리가 둥근 직사각형 10"/>
          <p:cNvSpPr/>
          <p:nvPr/>
        </p:nvSpPr>
        <p:spPr>
          <a:xfrm>
            <a:off x="848544" y="2708920"/>
            <a:ext cx="6337300" cy="43204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4352504" y="3182120"/>
            <a:ext cx="564777" cy="360039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사각형 설명선 13"/>
          <p:cNvSpPr/>
          <p:nvPr/>
        </p:nvSpPr>
        <p:spPr>
          <a:xfrm>
            <a:off x="2792760" y="4185084"/>
            <a:ext cx="1944278" cy="1328976"/>
          </a:xfrm>
          <a:prstGeom prst="wedgeRoundRectCallout">
            <a:avLst>
              <a:gd name="adj1" fmla="val 59239"/>
              <a:gd name="adj2" fmla="val 2406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필요한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Table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칼럼을 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선택하고 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Target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레이아웃을</a:t>
            </a:r>
            <a:endParaRPr lang="en-US" altLang="ko-KR" sz="12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설정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074" name="Picture 2" descr="D:\Z_Temp\SyncSort\UFO\Docu\교육자료\GUI\DMEx_Pic\DMEx_Table\T2F_Unload_05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064" y="1038275"/>
            <a:ext cx="4736306" cy="5007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4990810" y="2708920"/>
            <a:ext cx="4498694" cy="2952328"/>
          </a:xfrm>
          <a:prstGeom prst="roundRect">
            <a:avLst>
              <a:gd name="adj" fmla="val 4407"/>
            </a:avLst>
          </a:prstGeom>
          <a:noFill/>
          <a:ln w="25400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21330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25603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3479800" y="2276475"/>
            <a:ext cx="23368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Load</a:t>
            </a:r>
            <a:endParaRPr lang="ko-KR" altLang="en-US" sz="7200" dirty="0">
              <a:solidFill>
                <a:srgbClr val="3366FF"/>
              </a:solidFill>
              <a:latin typeface="a시나브로L" panose="02020600000000000000" pitchFamily="18" charset="-127"/>
              <a:ea typeface="a시나브로L" panose="02020600000000000000" pitchFamily="18" charset="-127"/>
            </a:endParaRPr>
          </a:p>
        </p:txBody>
      </p:sp>
      <p:sp>
        <p:nvSpPr>
          <p:cNvPr id="7" name="모서리가 둥근 직사각형 6"/>
          <p:cNvSpPr/>
          <p:nvPr/>
        </p:nvSpPr>
        <p:spPr bwMode="auto">
          <a:xfrm>
            <a:off x="2792413" y="4086225"/>
            <a:ext cx="4000500" cy="12144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kumimoji="0" lang="ko-KR" altLang="en-US"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25606" name="Group 73"/>
          <p:cNvGrpSpPr>
            <a:grpSpLocks/>
          </p:cNvGrpSpPr>
          <p:nvPr/>
        </p:nvGrpSpPr>
        <p:grpSpPr bwMode="auto">
          <a:xfrm>
            <a:off x="3022600" y="4267200"/>
            <a:ext cx="801688" cy="811213"/>
            <a:chOff x="2739" y="997"/>
            <a:chExt cx="505" cy="511"/>
          </a:xfrm>
        </p:grpSpPr>
        <p:sp>
          <p:nvSpPr>
            <p:cNvPr id="20" name="AutoShape 41"/>
            <p:cNvSpPr>
              <a:spLocks noChangeArrowheads="1"/>
            </p:cNvSpPr>
            <p:nvPr/>
          </p:nvSpPr>
          <p:spPr bwMode="auto">
            <a:xfrm>
              <a:off x="2739" y="997"/>
              <a:ext cx="505" cy="511"/>
            </a:xfrm>
            <a:prstGeom prst="flowChartMagneticDisk">
              <a:avLst/>
            </a:prstGeom>
            <a:gradFill rotWithShape="0">
              <a:gsLst>
                <a:gs pos="0">
                  <a:srgbClr val="B8D4F5">
                    <a:gamma/>
                    <a:shade val="74118"/>
                    <a:invGamma/>
                  </a:srgbClr>
                </a:gs>
                <a:gs pos="50000">
                  <a:srgbClr val="B8D4F5"/>
                </a:gs>
                <a:gs pos="100000">
                  <a:srgbClr val="B8D4F5">
                    <a:gamma/>
                    <a:shade val="74118"/>
                    <a:invGamma/>
                  </a:srgbClr>
                </a:gs>
              </a:gsLst>
              <a:lin ang="0" scaled="1"/>
            </a:gradFill>
            <a:ln w="9525">
              <a:solidFill>
                <a:srgbClr val="FFFFFF"/>
              </a:solidFill>
              <a:round/>
              <a:headEnd/>
              <a:tailEnd/>
            </a:ln>
            <a:effectLst>
              <a:outerShdw dist="71842" dir="2700000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21" name="Text Box 42"/>
            <p:cNvSpPr txBox="1">
              <a:spLocks noChangeArrowheads="1"/>
            </p:cNvSpPr>
            <p:nvPr/>
          </p:nvSpPr>
          <p:spPr bwMode="auto">
            <a:xfrm>
              <a:off x="2759" y="1206"/>
              <a:ext cx="431" cy="17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RDBMS</a:t>
              </a:r>
            </a:p>
          </p:txBody>
        </p:sp>
      </p:grpSp>
      <p:sp>
        <p:nvSpPr>
          <p:cNvPr id="25607" name="Text Box 44"/>
          <p:cNvSpPr txBox="1">
            <a:spLocks noChangeArrowheads="1"/>
          </p:cNvSpPr>
          <p:nvPr/>
        </p:nvSpPr>
        <p:spPr bwMode="auto">
          <a:xfrm>
            <a:off x="5683250" y="4521200"/>
            <a:ext cx="846138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/>
            <a:r>
              <a:rPr kumimoji="0" lang="en-US" altLang="ko-KR" sz="1200" b="1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</a:rPr>
              <a:t>Flat Files</a:t>
            </a:r>
          </a:p>
        </p:txBody>
      </p:sp>
      <p:sp>
        <p:nvSpPr>
          <p:cNvPr id="11" name="AutoShape 45"/>
          <p:cNvSpPr>
            <a:spLocks noChangeArrowheads="1"/>
          </p:cNvSpPr>
          <p:nvPr/>
        </p:nvSpPr>
        <p:spPr bwMode="auto">
          <a:xfrm>
            <a:off x="3560763" y="4573588"/>
            <a:ext cx="2087562" cy="223837"/>
          </a:xfrm>
          <a:prstGeom prst="leftRightArrow">
            <a:avLst>
              <a:gd name="adj1" fmla="val 50000"/>
              <a:gd name="adj2" fmla="val 162481"/>
            </a:avLst>
          </a:prstGeom>
          <a:solidFill>
            <a:srgbClr val="67568B"/>
          </a:solidFill>
          <a:ln w="9525" algn="ctr">
            <a:solidFill>
              <a:srgbClr val="FFFFFF"/>
            </a:solidFill>
            <a:miter lim="800000"/>
            <a:headEnd/>
            <a:tailEnd/>
          </a:ln>
          <a:effectLst>
            <a:outerShdw dist="56796" dir="3806097" algn="ctr" rotWithShape="0">
              <a:srgbClr val="CCCCCC"/>
            </a:outerShdw>
          </a:effectLst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000" b="1" kern="0">
              <a:solidFill>
                <a:srgbClr val="666699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grpSp>
        <p:nvGrpSpPr>
          <p:cNvPr id="25609" name="Group 74"/>
          <p:cNvGrpSpPr>
            <a:grpSpLocks/>
          </p:cNvGrpSpPr>
          <p:nvPr/>
        </p:nvGrpSpPr>
        <p:grpSpPr bwMode="auto">
          <a:xfrm>
            <a:off x="5689600" y="4257675"/>
            <a:ext cx="801688" cy="811213"/>
            <a:chOff x="2739" y="997"/>
            <a:chExt cx="505" cy="511"/>
          </a:xfrm>
        </p:grpSpPr>
        <p:sp>
          <p:nvSpPr>
            <p:cNvPr id="18" name="AutoShape 75"/>
            <p:cNvSpPr>
              <a:spLocks noChangeArrowheads="1"/>
            </p:cNvSpPr>
            <p:nvPr/>
          </p:nvSpPr>
          <p:spPr bwMode="auto">
            <a:xfrm>
              <a:off x="2739" y="997"/>
              <a:ext cx="505" cy="511"/>
            </a:xfrm>
            <a:prstGeom prst="flowChartMagneticDisk">
              <a:avLst/>
            </a:prstGeom>
            <a:gradFill rotWithShape="0">
              <a:gsLst>
                <a:gs pos="0">
                  <a:srgbClr val="B8D4F5">
                    <a:gamma/>
                    <a:shade val="74118"/>
                    <a:invGamma/>
                  </a:srgbClr>
                </a:gs>
                <a:gs pos="50000">
                  <a:srgbClr val="B8D4F5"/>
                </a:gs>
                <a:gs pos="100000">
                  <a:srgbClr val="B8D4F5">
                    <a:gamma/>
                    <a:shade val="74118"/>
                    <a:invGamma/>
                  </a:srgbClr>
                </a:gs>
              </a:gsLst>
              <a:lin ang="0" scaled="1"/>
            </a:gradFill>
            <a:ln w="9525">
              <a:solidFill>
                <a:srgbClr val="FFFFFF"/>
              </a:solidFill>
              <a:round/>
              <a:headEnd/>
              <a:tailEnd/>
            </a:ln>
            <a:effectLst>
              <a:outerShdw dist="71842" dir="2700000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19" name="Text Box 76"/>
            <p:cNvSpPr txBox="1">
              <a:spLocks noChangeArrowheads="1"/>
            </p:cNvSpPr>
            <p:nvPr/>
          </p:nvSpPr>
          <p:spPr bwMode="auto">
            <a:xfrm>
              <a:off x="2759" y="1206"/>
              <a:ext cx="431" cy="17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 dirty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RDBMS</a:t>
              </a:r>
            </a:p>
          </p:txBody>
        </p:sp>
      </p:grpSp>
      <p:grpSp>
        <p:nvGrpSpPr>
          <p:cNvPr id="25610" name="Group 80"/>
          <p:cNvGrpSpPr>
            <a:grpSpLocks/>
          </p:cNvGrpSpPr>
          <p:nvPr/>
        </p:nvGrpSpPr>
        <p:grpSpPr bwMode="auto">
          <a:xfrm>
            <a:off x="3006725" y="4265613"/>
            <a:ext cx="865188" cy="898525"/>
            <a:chOff x="4499" y="1170"/>
            <a:chExt cx="545" cy="374"/>
          </a:xfrm>
        </p:grpSpPr>
        <p:sp>
          <p:nvSpPr>
            <p:cNvPr id="16" name="AutoShape 78"/>
            <p:cNvSpPr>
              <a:spLocks noChangeArrowheads="1"/>
            </p:cNvSpPr>
            <p:nvPr/>
          </p:nvSpPr>
          <p:spPr bwMode="auto">
            <a:xfrm>
              <a:off x="4499" y="1170"/>
              <a:ext cx="535" cy="374"/>
            </a:xfrm>
            <a:prstGeom prst="flowChartDocument">
              <a:avLst/>
            </a:prstGeom>
            <a:solidFill>
              <a:srgbClr val="F8CFA6"/>
            </a:solidFill>
            <a:ln w="9525" algn="ctr">
              <a:solidFill>
                <a:srgbClr val="FFFFFF"/>
              </a:solidFill>
              <a:miter lim="800000"/>
              <a:headEnd/>
              <a:tailEnd/>
            </a:ln>
            <a:effectLst>
              <a:outerShdw dist="81320" dir="2319588" algn="ctr" rotWithShape="0">
                <a:srgbClr val="CCCCCC"/>
              </a:outerShdw>
            </a:effectLst>
          </p:spPr>
          <p:txBody>
            <a:bodyPr wrap="none" anchor="ctr"/>
            <a:lstStyle/>
            <a:p>
              <a:pPr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kern="0">
                <a:solidFill>
                  <a:sysClr val="windowText" lastClr="000000"/>
                </a:solidFill>
                <a:latin typeface="HY울릉도M" pitchFamily="18" charset="-127"/>
                <a:ea typeface="HY울릉도M" pitchFamily="18" charset="-127"/>
              </a:endParaRPr>
            </a:p>
          </p:txBody>
        </p:sp>
        <p:sp>
          <p:nvSpPr>
            <p:cNvPr id="17" name="Text Box 79"/>
            <p:cNvSpPr txBox="1">
              <a:spLocks noChangeArrowheads="1"/>
            </p:cNvSpPr>
            <p:nvPr/>
          </p:nvSpPr>
          <p:spPr bwMode="auto">
            <a:xfrm>
              <a:off x="4511" y="1253"/>
              <a:ext cx="533" cy="11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fontAlgn="auto" latinLnBrk="0">
                <a:spcAft>
                  <a:spcPts val="0"/>
                </a:spcAft>
                <a:defRPr/>
              </a:pPr>
              <a:r>
                <a:rPr kumimoji="0" lang="en-US" altLang="ko-KR" sz="1200" b="1" kern="0" dirty="0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Flat Files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662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2662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9552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1516063" y="2520950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2663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875" y="1268413"/>
            <a:ext cx="4922838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7977188" y="5445125"/>
            <a:ext cx="1008062" cy="28733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8121650" y="1557338"/>
            <a:ext cx="935038" cy="287337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2765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9552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1516063" y="2520950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2765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875" y="1268413"/>
            <a:ext cx="4922838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7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1773238"/>
            <a:ext cx="5608638" cy="400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3944938" y="3141663"/>
            <a:ext cx="4679950" cy="358775"/>
          </a:xfrm>
          <a:prstGeom prst="roundRect">
            <a:avLst/>
          </a:prstGeom>
          <a:noFill/>
          <a:ln w="22225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2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I. DMExpress </a:t>
            </a:r>
            <a:r>
              <a:rPr lang="ko-KR" altLang="en-US" b="1">
                <a:solidFill>
                  <a:srgbClr val="3366FF"/>
                </a:solidFill>
              </a:rPr>
              <a:t>실행 방식</a:t>
            </a:r>
          </a:p>
        </p:txBody>
      </p:sp>
      <p:pic>
        <p:nvPicPr>
          <p:cNvPr id="922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38" y="1128713"/>
            <a:ext cx="7553325" cy="46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867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2867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295525"/>
            <a:ext cx="22034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1516063" y="2520950"/>
            <a:ext cx="1295400" cy="215900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2868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463" y="1271588"/>
            <a:ext cx="4922837" cy="496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969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2970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" y="981075"/>
            <a:ext cx="7315200" cy="519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2565400"/>
            <a:ext cx="2203450" cy="146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1516063" y="2933700"/>
            <a:ext cx="1295400" cy="21748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29704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400" y="1052513"/>
            <a:ext cx="5448300" cy="512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95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963" y="3348038"/>
            <a:ext cx="3436937" cy="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1000"/>
                                        <p:tgtEl>
                                          <p:spTgt spid="109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072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Load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3072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" y="979488"/>
            <a:ext cx="7315200" cy="5195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072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</a:t>
            </a:r>
            <a:r>
              <a:rPr lang="en-US" altLang="ko-KR" b="1" dirty="0" smtClean="0">
                <a:solidFill>
                  <a:srgbClr val="3366FF"/>
                </a:solidFill>
              </a:rPr>
              <a:t>Load - Sample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3072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D:\Z_Temp\SyncSort\UFO\Docu\교육자료\GUI\DMEx_Pic\DMEx_Table\F2T_Load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124744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1064568" y="2754312"/>
            <a:ext cx="3456384" cy="103472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4101" name="Picture 5" descr="D:\Z_Temp\SyncSort\UFO\Docu\교육자료\GUI\DMEx_Pic\DMEx_Table\F2T_Load_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872" y="1231989"/>
            <a:ext cx="5779294" cy="470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4016896" y="3582282"/>
            <a:ext cx="5436666" cy="1214869"/>
          </a:xfrm>
          <a:prstGeom prst="roundRect">
            <a:avLst>
              <a:gd name="adj" fmla="val 5858"/>
            </a:avLst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944888" y="4878427"/>
            <a:ext cx="3672408" cy="710813"/>
          </a:xfrm>
          <a:prstGeom prst="roundRect">
            <a:avLst>
              <a:gd name="adj" fmla="val 5858"/>
            </a:avLst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1820621" y="4260264"/>
            <a:ext cx="1944278" cy="1328976"/>
          </a:xfrm>
          <a:prstGeom prst="wedgeRoundRectCallout">
            <a:avLst>
              <a:gd name="adj1" fmla="val 59239"/>
              <a:gd name="adj2" fmla="val 24069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Commit Interval</a:t>
            </a:r>
            <a:endParaRPr lang="en-US" altLang="ko-KR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설정 화면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231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31747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8" name="TextBox 4"/>
          <p:cNvSpPr txBox="1">
            <a:spLocks noChangeArrowheads="1"/>
          </p:cNvSpPr>
          <p:nvPr/>
        </p:nvSpPr>
        <p:spPr bwMode="auto">
          <a:xfrm>
            <a:off x="1928813" y="2276475"/>
            <a:ext cx="657397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en-US" altLang="ko-KR" sz="7200" dirty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Table to Table</a:t>
            </a:r>
            <a:endParaRPr lang="ko-KR" altLang="en-US" sz="7200" dirty="0">
              <a:solidFill>
                <a:srgbClr val="3366FF"/>
              </a:solidFill>
              <a:latin typeface="a시나브로L" panose="02020600000000000000" pitchFamily="18" charset="-127"/>
              <a:ea typeface="a시나브로L" panose="02020600000000000000" pitchFamily="18" charset="-127"/>
            </a:endParaRPr>
          </a:p>
        </p:txBody>
      </p:sp>
      <p:grpSp>
        <p:nvGrpSpPr>
          <p:cNvPr id="31749" name="그룹 70"/>
          <p:cNvGrpSpPr>
            <a:grpSpLocks/>
          </p:cNvGrpSpPr>
          <p:nvPr/>
        </p:nvGrpSpPr>
        <p:grpSpPr bwMode="auto">
          <a:xfrm>
            <a:off x="3008313" y="4086225"/>
            <a:ext cx="4000500" cy="1214438"/>
            <a:chOff x="595282" y="4286256"/>
            <a:chExt cx="4000500" cy="1214446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595282" y="4286256"/>
              <a:ext cx="4000500" cy="12144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kumimoji="0" lang="ko-KR" altLang="en-US">
                <a:latin typeface="HY울릉도M" pitchFamily="18" charset="-127"/>
                <a:ea typeface="HY울릉도M" pitchFamily="18" charset="-127"/>
              </a:endParaRPr>
            </a:p>
          </p:txBody>
        </p:sp>
        <p:grpSp>
          <p:nvGrpSpPr>
            <p:cNvPr id="31751" name="그룹 44"/>
            <p:cNvGrpSpPr>
              <a:grpSpLocks/>
            </p:cNvGrpSpPr>
            <p:nvPr/>
          </p:nvGrpSpPr>
          <p:grpSpPr bwMode="auto">
            <a:xfrm>
              <a:off x="809596" y="4465650"/>
              <a:ext cx="3506787" cy="820738"/>
              <a:chOff x="3017849" y="5584818"/>
              <a:chExt cx="3506787" cy="820738"/>
            </a:xfrm>
          </p:grpSpPr>
          <p:grpSp>
            <p:nvGrpSpPr>
              <p:cNvPr id="31752" name="Group 73"/>
              <p:cNvGrpSpPr>
                <a:grpSpLocks/>
              </p:cNvGrpSpPr>
              <p:nvPr/>
            </p:nvGrpSpPr>
            <p:grpSpPr bwMode="auto">
              <a:xfrm>
                <a:off x="3017849" y="5594343"/>
                <a:ext cx="801687" cy="811213"/>
                <a:chOff x="2739" y="997"/>
                <a:chExt cx="505" cy="511"/>
              </a:xfrm>
            </p:grpSpPr>
            <p:sp>
              <p:nvSpPr>
                <p:cNvPr id="17" name="AutoShape 41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18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  <p:sp>
            <p:nvSpPr>
              <p:cNvPr id="31753" name="Text Box 44"/>
              <p:cNvSpPr txBox="1">
                <a:spLocks noChangeArrowheads="1"/>
              </p:cNvSpPr>
              <p:nvPr/>
            </p:nvSpPr>
            <p:spPr bwMode="auto">
              <a:xfrm>
                <a:off x="5678499" y="5848343"/>
                <a:ext cx="846137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r>
                  <a:rPr kumimoji="0" lang="en-US" altLang="ko-KR" sz="1200" b="1">
                    <a:solidFill>
                      <a:srgbClr val="000000"/>
                    </a:solidFill>
                    <a:latin typeface="HY울릉도M" pitchFamily="18" charset="-127"/>
                    <a:ea typeface="HY울릉도M" pitchFamily="18" charset="-127"/>
                  </a:rPr>
                  <a:t>Flat Files</a:t>
                </a:r>
              </a:p>
            </p:txBody>
          </p:sp>
          <p:sp>
            <p:nvSpPr>
              <p:cNvPr id="11" name="AutoShape 45"/>
              <p:cNvSpPr>
                <a:spLocks noChangeArrowheads="1"/>
              </p:cNvSpPr>
              <p:nvPr/>
            </p:nvSpPr>
            <p:spPr bwMode="auto">
              <a:xfrm>
                <a:off x="3867160" y="5900727"/>
                <a:ext cx="1766887" cy="217489"/>
              </a:xfrm>
              <a:prstGeom prst="leftRightArrow">
                <a:avLst>
                  <a:gd name="adj1" fmla="val 50000"/>
                  <a:gd name="adj2" fmla="val 162481"/>
                </a:avLst>
              </a:prstGeom>
              <a:solidFill>
                <a:srgbClr val="67568B"/>
              </a:solidFill>
              <a:ln w="9525" algn="ctr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dist="56796" dir="3806097" algn="ctr" rotWithShape="0">
                  <a:srgbClr val="CCCCCC"/>
                </a:outerShdw>
              </a:effectLst>
            </p:spPr>
            <p:txBody>
              <a:bodyPr wrap="none" anchor="ctr"/>
              <a:lstStyle/>
              <a:p>
                <a:pPr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000" b="1" kern="0">
                  <a:solidFill>
                    <a:srgbClr val="666699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31755" name="Text Box 46"/>
              <p:cNvSpPr txBox="1">
                <a:spLocks noChangeArrowheads="1"/>
              </p:cNvSpPr>
              <p:nvPr/>
            </p:nvSpPr>
            <p:spPr bwMode="auto">
              <a:xfrm>
                <a:off x="4192599" y="5705468"/>
                <a:ext cx="184731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endParaRPr kumimoji="0" lang="en-US" altLang="ko-KR" sz="1200" b="1" i="1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sp>
            <p:nvSpPr>
              <p:cNvPr id="31756" name="Text Box 47"/>
              <p:cNvSpPr txBox="1">
                <a:spLocks noChangeArrowheads="1"/>
              </p:cNvSpPr>
              <p:nvPr/>
            </p:nvSpPr>
            <p:spPr bwMode="auto">
              <a:xfrm>
                <a:off x="4110049" y="6091231"/>
                <a:ext cx="184731" cy="277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</a:defRPr>
                </a:lvl9pPr>
              </a:lstStyle>
              <a:p>
                <a:pPr eaLnBrk="1" latinLnBrk="0" hangingPunct="1"/>
                <a:endParaRPr kumimoji="0" lang="en-US" altLang="ko-KR" sz="1200" b="1" i="1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endParaRPr>
              </a:p>
            </p:txBody>
          </p:sp>
          <p:grpSp>
            <p:nvGrpSpPr>
              <p:cNvPr id="31757" name="Group 74"/>
              <p:cNvGrpSpPr>
                <a:grpSpLocks/>
              </p:cNvGrpSpPr>
              <p:nvPr/>
            </p:nvGrpSpPr>
            <p:grpSpPr bwMode="auto">
              <a:xfrm>
                <a:off x="5684849" y="5584818"/>
                <a:ext cx="801687" cy="811213"/>
                <a:chOff x="2739" y="997"/>
                <a:chExt cx="505" cy="511"/>
              </a:xfrm>
            </p:grpSpPr>
            <p:sp>
              <p:nvSpPr>
                <p:cNvPr id="15" name="AutoShape 75"/>
                <p:cNvSpPr>
                  <a:spLocks noChangeArrowheads="1"/>
                </p:cNvSpPr>
                <p:nvPr/>
              </p:nvSpPr>
              <p:spPr bwMode="auto">
                <a:xfrm>
                  <a:off x="2739" y="997"/>
                  <a:ext cx="505" cy="511"/>
                </a:xfrm>
                <a:prstGeom prst="flowChartMagneticDisk">
                  <a:avLst/>
                </a:prstGeom>
                <a:gradFill rotWithShape="0">
                  <a:gsLst>
                    <a:gs pos="0">
                      <a:srgbClr val="B8D4F5">
                        <a:gamma/>
                        <a:shade val="74118"/>
                        <a:invGamma/>
                      </a:srgbClr>
                    </a:gs>
                    <a:gs pos="50000">
                      <a:srgbClr val="B8D4F5"/>
                    </a:gs>
                    <a:gs pos="100000">
                      <a:srgbClr val="B8D4F5">
                        <a:gamma/>
                        <a:shade val="74118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71842" dir="2700000" algn="ctr" rotWithShape="0">
                    <a:srgbClr val="CCCCCC"/>
                  </a:outerShdw>
                </a:effectLst>
              </p:spPr>
              <p:txBody>
                <a:bodyPr wrap="none" anchor="ctr"/>
                <a:lstStyle/>
                <a:p>
                  <a:pPr fontAlgn="auto" latinLnBrk="0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kumimoji="0" lang="ko-KR" altLang="en-US" kern="0">
                    <a:solidFill>
                      <a:sysClr val="windowText" lastClr="000000"/>
                    </a:solidFill>
                    <a:latin typeface="HY울릉도M" pitchFamily="18" charset="-127"/>
                    <a:ea typeface="HY울릉도M" pitchFamily="18" charset="-127"/>
                  </a:endParaRPr>
                </a:p>
              </p:txBody>
            </p:sp>
            <p:sp>
              <p:nvSpPr>
                <p:cNvPr id="16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2759" y="1206"/>
                  <a:ext cx="431" cy="174"/>
                </a:xfrm>
                <a:prstGeom prst="rect">
                  <a:avLst/>
                </a:prstGeom>
                <a:noFill/>
                <a:ln w="9525" algn="ctr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fontAlgn="auto" latinLnBrk="0">
                    <a:spcAft>
                      <a:spcPts val="0"/>
                    </a:spcAft>
                    <a:defRPr/>
                  </a:pPr>
                  <a:r>
                    <a:rPr kumimoji="0" lang="en-US" altLang="ko-KR" sz="1200" b="1" kern="0">
                      <a:solidFill>
                        <a:srgbClr val="000000"/>
                      </a:solidFill>
                      <a:latin typeface="HY울릉도M" pitchFamily="18" charset="-127"/>
                      <a:ea typeface="HY울릉도M" pitchFamily="18" charset="-127"/>
                    </a:rPr>
                    <a:t>RDBMS</a:t>
                  </a: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Table to Table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3277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908050"/>
            <a:ext cx="6858000" cy="534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92188" y="3068638"/>
            <a:ext cx="2808287" cy="11525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1054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113" y="1052513"/>
            <a:ext cx="5448300" cy="512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5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Z_Temp\SyncSort\UFO\Docu\교육자료\GUI\DMEx_Pic\DMEx_Table\T2T_Insert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18" y="1196752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7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Table to </a:t>
            </a:r>
            <a:r>
              <a:rPr lang="en-US" altLang="ko-KR" b="1" dirty="0" smtClean="0">
                <a:solidFill>
                  <a:srgbClr val="3366FF"/>
                </a:solidFill>
              </a:rPr>
              <a:t>Table - Sample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32772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20552" y="2428971"/>
            <a:ext cx="2808287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2053" name="Picture 5" descr="D:\Z_Temp\SyncSort\UFO\Docu\교육자료\GUI\DMEx_Pic\DMEx_Table\T2T_Insert_0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1173892"/>
            <a:ext cx="5753100" cy="480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화살표 연결선 11"/>
          <p:cNvCxnSpPr/>
          <p:nvPr/>
        </p:nvCxnSpPr>
        <p:spPr>
          <a:xfrm>
            <a:off x="3728864" y="2780928"/>
            <a:ext cx="490426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>
            <a:off x="4042495" y="3567337"/>
            <a:ext cx="5519017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1820621" y="3861048"/>
            <a:ext cx="1944278" cy="1328976"/>
          </a:xfrm>
          <a:prstGeom prst="wedgeRoundRectCallout">
            <a:avLst>
              <a:gd name="adj1" fmla="val 61199"/>
              <a:gd name="adj2" fmla="val -22518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필요한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칼럼만 선택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457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Z_Temp\SyncSort\UFO\Docu\교육자료\GUI\DMEx_Pic\DMEx_Table\T2T_Insert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18" y="1196752"/>
            <a:ext cx="6568440" cy="478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7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 dirty="0">
                <a:solidFill>
                  <a:srgbClr val="3366FF"/>
                </a:solidFill>
              </a:rPr>
              <a:t>II. Task Editor : Table to </a:t>
            </a:r>
            <a:r>
              <a:rPr lang="en-US" altLang="ko-KR" b="1" dirty="0" smtClean="0">
                <a:solidFill>
                  <a:srgbClr val="3366FF"/>
                </a:solidFill>
              </a:rPr>
              <a:t>Table - Sample</a:t>
            </a:r>
            <a:endParaRPr lang="ko-KR" altLang="en-US" b="1" dirty="0">
              <a:solidFill>
                <a:srgbClr val="3366FF"/>
              </a:solidFill>
            </a:endParaRPr>
          </a:p>
        </p:txBody>
      </p:sp>
      <p:pic>
        <p:nvPicPr>
          <p:cNvPr id="32772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20552" y="3437082"/>
            <a:ext cx="2808287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3074" name="Picture 2" descr="D:\Z_Temp\SyncSort\UFO\Docu\교육자료\GUI\DMEx_Pic\DMEx_Table\T2T_Insert_0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735" y="1086788"/>
            <a:ext cx="5779294" cy="470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4088904" y="3501008"/>
            <a:ext cx="5112568" cy="856014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3657253" y="3919118"/>
            <a:ext cx="490426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사각형 설명선 14"/>
          <p:cNvSpPr/>
          <p:nvPr/>
        </p:nvSpPr>
        <p:spPr>
          <a:xfrm>
            <a:off x="5385048" y="4653136"/>
            <a:ext cx="1944278" cy="1008112"/>
          </a:xfrm>
          <a:prstGeom prst="wedgeRoundRectCallout">
            <a:avLst>
              <a:gd name="adj1" fmla="val 19068"/>
              <a:gd name="adj2" fmla="val -66954"/>
              <a:gd name="adj3" fmla="val 16667"/>
            </a:avLst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칼럼 </a:t>
            </a:r>
            <a:r>
              <a:rPr lang="en-US" altLang="ko-KR" sz="12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mapping</a:t>
            </a:r>
            <a:endParaRPr lang="ko-KR" altLang="en-US" sz="12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205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33795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TextBox 4"/>
          <p:cNvSpPr txBox="1">
            <a:spLocks noChangeArrowheads="1"/>
          </p:cNvSpPr>
          <p:nvPr/>
        </p:nvSpPr>
        <p:spPr bwMode="auto">
          <a:xfrm>
            <a:off x="2527300" y="2565400"/>
            <a:ext cx="460094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lang="ko-KR" altLang="en-US" sz="7200" dirty="0">
                <a:solidFill>
                  <a:srgbClr val="3366FF"/>
                </a:solidFill>
                <a:latin typeface="a시나브로L" panose="02020600000000000000" pitchFamily="18" charset="-127"/>
                <a:ea typeface="a시나브로L" panose="02020600000000000000" pitchFamily="18" charset="-127"/>
              </a:rPr>
              <a:t>변 수 처 리</a:t>
            </a:r>
          </a:p>
        </p:txBody>
      </p:sp>
    </p:spTree>
    <p:extLst>
      <p:ext uri="{BB962C8B-B14F-4D97-AF65-F5344CB8AC3E}">
        <p14:creationId xmlns:p14="http://schemas.microsoft.com/office/powerpoint/2010/main" val="63787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48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</a:t>
            </a:r>
            <a:r>
              <a:rPr lang="ko-KR" altLang="en-US" b="1">
                <a:solidFill>
                  <a:srgbClr val="3366FF"/>
                </a:solidFill>
              </a:rPr>
              <a:t>변수 처리</a:t>
            </a:r>
          </a:p>
        </p:txBody>
      </p:sp>
      <p:pic>
        <p:nvPicPr>
          <p:cNvPr id="3482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68375"/>
            <a:ext cx="7315200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628775"/>
            <a:ext cx="4503738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24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I. DMExpress Editor : Overview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1024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95250" y="1169988"/>
            <a:ext cx="7229475" cy="440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b="1" kern="0" dirty="0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DMExpress Task</a:t>
            </a:r>
            <a:r>
              <a:rPr kumimoji="0" lang="en-US" altLang="ko-KR" b="1" kern="0" dirty="0">
                <a:solidFill>
                  <a:srgbClr val="3366FF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 (</a:t>
            </a:r>
            <a:r>
              <a:rPr kumimoji="0" lang="ko-KR" altLang="en-US" b="1" kern="0" dirty="0">
                <a:solidFill>
                  <a:srgbClr val="3366FF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단위 작업</a:t>
            </a:r>
            <a:r>
              <a:rPr kumimoji="0" lang="en-US" altLang="ko-KR" b="1" kern="0" dirty="0">
                <a:solidFill>
                  <a:srgbClr val="3366FF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)</a:t>
            </a:r>
            <a:endParaRPr kumimoji="0" lang="en-US" altLang="ko-KR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defRPr/>
            </a:pP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800" kern="0" dirty="0">
              <a:solidFill>
                <a:schemeClr val="tx2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b="1" kern="0" dirty="0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DMExpress Job </a:t>
            </a:r>
            <a:r>
              <a:rPr kumimoji="0" lang="en-US" altLang="ko-KR" b="1" kern="0" dirty="0">
                <a:solidFill>
                  <a:srgbClr val="3366FF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(Task </a:t>
            </a:r>
            <a:r>
              <a:rPr kumimoji="0" lang="ko-KR" altLang="en-US" b="1" kern="0" dirty="0">
                <a:solidFill>
                  <a:srgbClr val="3366FF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작업들</a:t>
            </a:r>
            <a:r>
              <a:rPr kumimoji="0" lang="en-US" altLang="ko-KR" b="1" kern="0" dirty="0">
                <a:solidFill>
                  <a:srgbClr val="3366FF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)</a:t>
            </a: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</p:txBody>
      </p:sp>
      <p:pic>
        <p:nvPicPr>
          <p:cNvPr id="10246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188" y="1714500"/>
            <a:ext cx="3363912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" y="3181350"/>
            <a:ext cx="8829675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8" name="AutoShape 15" descr="mk:@MSITStore:C:\Program%20Files\DMExpress\Programs\dmexpress.chm::/image/taskeditor.pn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10249" name="Picture 1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6375" y="2601913"/>
            <a:ext cx="504825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50" name="Picture 2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9038" y="1052513"/>
            <a:ext cx="4953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584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II. Task Editor : </a:t>
            </a:r>
            <a:r>
              <a:rPr lang="ko-KR" altLang="en-US" b="1">
                <a:solidFill>
                  <a:srgbClr val="3366FF"/>
                </a:solidFill>
              </a:rPr>
              <a:t>변수 처리</a:t>
            </a:r>
          </a:p>
        </p:txBody>
      </p:sp>
      <p:pic>
        <p:nvPicPr>
          <p:cNvPr id="3584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68375"/>
            <a:ext cx="7315200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4414838" y="1628775"/>
            <a:ext cx="576262" cy="50482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pic>
        <p:nvPicPr>
          <p:cNvPr id="3584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400" y="2190750"/>
            <a:ext cx="5534025" cy="406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모서리가 둥근 직사각형 8"/>
          <p:cNvSpPr/>
          <p:nvPr/>
        </p:nvSpPr>
        <p:spPr>
          <a:xfrm>
            <a:off x="4305300" y="3644900"/>
            <a:ext cx="4392613" cy="863600"/>
          </a:xfrm>
          <a:prstGeom prst="roundRect">
            <a:avLst>
              <a:gd name="adj" fmla="val 2337"/>
            </a:avLst>
          </a:prstGeom>
          <a:noFill/>
          <a:ln w="22225" cap="flat" cmpd="sng" algn="ctr">
            <a:solidFill>
              <a:srgbClr val="FF0000"/>
            </a:solidFill>
            <a:prstDash val="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3"/>
            </a:pPr>
            <a:r>
              <a:rPr kumimoji="0" lang="en-US" altLang="ko-KR" sz="2400" b="1">
                <a:solidFill>
                  <a:srgbClr val="7889FB"/>
                </a:solidFill>
                <a:latin typeface="Arial" charset="0"/>
              </a:rPr>
              <a:t>Job Editor</a:t>
            </a:r>
            <a:endParaRPr kumimoji="0" lang="ko-KR" altLang="en-US" sz="1000">
              <a:latin typeface="Arial Narrow" pitchFamily="34" charset="0"/>
            </a:endParaRPr>
          </a:p>
        </p:txBody>
      </p:sp>
      <p:sp>
        <p:nvSpPr>
          <p:cNvPr id="4608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>
                <a:latin typeface="Arial" charset="0"/>
              </a:rPr>
              <a:t>초기 화면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>
                <a:latin typeface="Arial" charset="0"/>
              </a:rPr>
              <a:t>스케줄러 기능</a:t>
            </a:r>
            <a:endParaRPr kumimoji="0" lang="en-US" altLang="ko-KR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Job Log </a:t>
            </a:r>
            <a:r>
              <a:rPr kumimoji="0" lang="ko-KR" altLang="en-US" sz="1400" b="1">
                <a:latin typeface="Arial" charset="0"/>
              </a:rPr>
              <a:t>검색</a:t>
            </a:r>
            <a:endParaRPr kumimoji="0" lang="en-US" altLang="ko-KR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>
                <a:latin typeface="Arial" charset="0"/>
              </a:rPr>
              <a:t>연계된 필드</a:t>
            </a:r>
            <a:r>
              <a:rPr kumimoji="0" lang="en-US" altLang="ko-KR" sz="1400" b="1">
                <a:latin typeface="Arial" charset="0"/>
              </a:rPr>
              <a:t>, Value</a:t>
            </a:r>
            <a:r>
              <a:rPr kumimoji="0" lang="ko-KR" altLang="en-US" sz="1400" b="1">
                <a:latin typeface="Arial" charset="0"/>
              </a:rPr>
              <a:t> 추적</a:t>
            </a:r>
            <a:endParaRPr kumimoji="0" lang="en-US" altLang="ko-KR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>
              <a:latin typeface="Arial" charset="0"/>
            </a:endParaRPr>
          </a:p>
        </p:txBody>
      </p:sp>
      <p:sp>
        <p:nvSpPr>
          <p:cNvPr id="4608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813" y="954088"/>
            <a:ext cx="7064375" cy="518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7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7108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III. Job Editor : </a:t>
            </a:r>
            <a:r>
              <a:rPr lang="ko-KR" altLang="en-US" b="1">
                <a:solidFill>
                  <a:srgbClr val="3366FF"/>
                </a:solidFill>
              </a:rPr>
              <a:t>업무 구현 초기 화면</a:t>
            </a:r>
            <a:r>
              <a:rPr lang="en-US" altLang="ko-KR" b="1">
                <a:solidFill>
                  <a:srgbClr val="3366FF"/>
                </a:solidFill>
              </a:rPr>
              <a:t> 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47109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1285875"/>
            <a:ext cx="1857375" cy="1571625"/>
          </a:xfrm>
          <a:prstGeom prst="wedgeRoundRectCallout">
            <a:avLst>
              <a:gd name="adj1" fmla="val 58532"/>
              <a:gd name="adj2" fmla="val -20166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단위작업인 </a:t>
            </a:r>
            <a:r>
              <a:rPr lang="en-US" altLang="ko-KR" sz="1200" b="1" dirty="0">
                <a:solidFill>
                  <a:srgbClr val="7030A0"/>
                </a:solidFill>
              </a:rPr>
              <a:t>Task </a:t>
            </a: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만든 후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여러 개의 </a:t>
            </a:r>
            <a:r>
              <a:rPr lang="en-US" altLang="ko-KR" sz="1200" b="1" dirty="0">
                <a:solidFill>
                  <a:srgbClr val="7030A0"/>
                </a:solidFill>
              </a:rPr>
              <a:t>Task</a:t>
            </a:r>
            <a:r>
              <a:rPr lang="ko-KR" altLang="en-US" sz="1200" b="1" dirty="0">
                <a:solidFill>
                  <a:srgbClr val="7030A0"/>
                </a:solidFill>
              </a:rPr>
              <a:t>를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Job Editor</a:t>
            </a:r>
            <a:r>
              <a:rPr lang="ko-KR" altLang="en-US" sz="1200" b="1" dirty="0">
                <a:solidFill>
                  <a:srgbClr val="7030A0"/>
                </a:solidFill>
              </a:rPr>
              <a:t>에서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배치 후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작동 시키는 화면</a:t>
            </a:r>
          </a:p>
        </p:txBody>
      </p:sp>
      <p:cxnSp>
        <p:nvCxnSpPr>
          <p:cNvPr id="7" name="직선 화살표 연결선 6"/>
          <p:cNvCxnSpPr/>
          <p:nvPr/>
        </p:nvCxnSpPr>
        <p:spPr bwMode="auto">
          <a:xfrm flipV="1">
            <a:off x="5276850" y="2743200"/>
            <a:ext cx="1285875" cy="35718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cxnSp>
        <p:nvCxnSpPr>
          <p:cNvPr id="8" name="직선 화살표 연결선 7"/>
          <p:cNvCxnSpPr/>
          <p:nvPr/>
        </p:nvCxnSpPr>
        <p:spPr bwMode="auto">
          <a:xfrm rot="10800000" flipV="1">
            <a:off x="6838950" y="3571875"/>
            <a:ext cx="1543050" cy="146208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sp>
        <p:nvSpPr>
          <p:cNvPr id="9" name="모서리가 둥근 사각형 설명선 8"/>
          <p:cNvSpPr/>
          <p:nvPr/>
        </p:nvSpPr>
        <p:spPr>
          <a:xfrm>
            <a:off x="4095750" y="3571875"/>
            <a:ext cx="1857375" cy="1571625"/>
          </a:xfrm>
          <a:prstGeom prst="wedgeRoundRectCallout">
            <a:avLst>
              <a:gd name="adj1" fmla="val 59010"/>
              <a:gd name="adj2" fmla="val -34288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Task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연결 화살표에서 우측 마우스 클릭하고 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“Use Direct Data Flow”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선택 시 중간 단계의 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Temp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파일생성 하지 않고 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In-Memory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활용</a:t>
            </a:r>
            <a:endParaRPr kumimoji="0" lang="en-US" altLang="ko-KR" sz="1200" b="1" kern="0" dirty="0">
              <a:solidFill>
                <a:srgbClr val="7030A0"/>
              </a:solidFill>
              <a:latin typeface="굴림"/>
              <a:ea typeface="굴림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813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III. Job Editor : </a:t>
            </a:r>
            <a:r>
              <a:rPr lang="ko-KR" altLang="en-US" b="1">
                <a:solidFill>
                  <a:srgbClr val="3366FF"/>
                </a:solidFill>
              </a:rPr>
              <a:t>스케줄러 사용</a:t>
            </a:r>
          </a:p>
        </p:txBody>
      </p:sp>
      <p:pic>
        <p:nvPicPr>
          <p:cNvPr id="4813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138" y="1195388"/>
            <a:ext cx="4265612" cy="459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사각형 설명선 10"/>
          <p:cNvSpPr/>
          <p:nvPr/>
        </p:nvSpPr>
        <p:spPr>
          <a:xfrm>
            <a:off x="666750" y="2038350"/>
            <a:ext cx="1857375" cy="1428750"/>
          </a:xfrm>
          <a:prstGeom prst="wedgeRoundRectCallout">
            <a:avLst>
              <a:gd name="adj1" fmla="val 54942"/>
              <a:gd name="adj2" fmla="val 25132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작업 수행에 대한 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Schedule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기능 지원</a:t>
            </a:r>
            <a:endParaRPr kumimoji="0" lang="en-US" altLang="ko-KR" sz="1200" b="1" kern="0" dirty="0">
              <a:solidFill>
                <a:srgbClr val="7030A0"/>
              </a:solidFill>
              <a:latin typeface="굴림"/>
              <a:ea typeface="굴림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(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시간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,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일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,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월별 </a:t>
            </a:r>
            <a:endParaRPr kumimoji="0" lang="en-US" altLang="ko-KR" sz="1200" b="1" kern="0" dirty="0">
              <a:solidFill>
                <a:srgbClr val="7030A0"/>
              </a:solidFill>
              <a:latin typeface="굴림"/>
              <a:ea typeface="굴림"/>
            </a:endParaRP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작동 가능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)</a:t>
            </a: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타 </a:t>
            </a:r>
            <a:r>
              <a:rPr kumimoji="0" lang="ko-KR" altLang="en-US" sz="1200" b="1" kern="0" dirty="0" err="1">
                <a:solidFill>
                  <a:srgbClr val="7030A0"/>
                </a:solidFill>
                <a:latin typeface="굴림"/>
                <a:ea typeface="굴림"/>
              </a:rPr>
              <a:t>스캐쥴러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 프로그램과 연동 가능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681288" y="2971800"/>
            <a:ext cx="3886200" cy="25717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557463" y="3990975"/>
            <a:ext cx="4114800" cy="1438275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7038975" y="4019550"/>
            <a:ext cx="1857375" cy="1428750"/>
          </a:xfrm>
          <a:prstGeom prst="wedgeRoundRectCallout">
            <a:avLst>
              <a:gd name="adj1" fmla="val -64032"/>
              <a:gd name="adj2" fmla="val -21534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작업 수행 결과 별 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(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성공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,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예외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, 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실패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)</a:t>
            </a:r>
          </a:p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선정된 담당자 메일로 전송 가능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290888" y="2428875"/>
            <a:ext cx="2886075" cy="209550"/>
          </a:xfrm>
          <a:prstGeom prst="roundRect">
            <a:avLst/>
          </a:prstGeom>
          <a:noFill/>
          <a:ln w="22225" cap="flat" cmpd="sng" algn="ctr">
            <a:solidFill>
              <a:srgbClr val="FF0000"/>
            </a:solidFill>
            <a:prstDash val="sysDash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rgbClr val="FFFFFF"/>
              </a:solidFill>
              <a:latin typeface="굴림"/>
              <a:ea typeface="굴림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7034213" y="2268538"/>
            <a:ext cx="1628775" cy="1000125"/>
          </a:xfrm>
          <a:prstGeom prst="wedgeRoundRectCallout">
            <a:avLst>
              <a:gd name="adj1" fmla="val -97862"/>
              <a:gd name="adj2" fmla="val -21272"/>
              <a:gd name="adj3" fmla="val 16667"/>
            </a:avLst>
          </a:prstGeom>
          <a:solidFill>
            <a:srgbClr val="BBE0E3">
              <a:alpha val="85000"/>
            </a:srgbClr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수행 결과 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Log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를 </a:t>
            </a:r>
            <a:r>
              <a:rPr kumimoji="0" lang="en-US" altLang="ko-KR" sz="1200" b="1" kern="0" dirty="0">
                <a:solidFill>
                  <a:srgbClr val="7030A0"/>
                </a:solidFill>
                <a:latin typeface="굴림"/>
                <a:ea typeface="굴림"/>
              </a:rPr>
              <a:t>XML</a:t>
            </a:r>
            <a:r>
              <a:rPr kumimoji="0" lang="ko-KR" altLang="en-US" sz="1200" b="1" kern="0" dirty="0">
                <a:solidFill>
                  <a:srgbClr val="7030A0"/>
                </a:solidFill>
                <a:latin typeface="굴림"/>
                <a:ea typeface="굴림"/>
              </a:rPr>
              <a:t>이나 텍스트 형태로 저장 가능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813" y="954088"/>
            <a:ext cx="7064375" cy="518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5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9156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III. Job Editor : </a:t>
            </a:r>
            <a:r>
              <a:rPr lang="ko-KR" altLang="en-US" b="1">
                <a:solidFill>
                  <a:srgbClr val="3366FF"/>
                </a:solidFill>
              </a:rPr>
              <a:t>스캐쥴</a:t>
            </a:r>
            <a:r>
              <a:rPr lang="en-US" altLang="ko-KR" b="1">
                <a:solidFill>
                  <a:srgbClr val="3366FF"/>
                </a:solidFill>
              </a:rPr>
              <a:t>, </a:t>
            </a:r>
            <a:r>
              <a:rPr lang="ko-KR" altLang="en-US" b="1">
                <a:solidFill>
                  <a:srgbClr val="3366FF"/>
                </a:solidFill>
              </a:rPr>
              <a:t>수행 상태 확인</a:t>
            </a:r>
            <a:r>
              <a:rPr lang="en-US" altLang="ko-KR" b="1">
                <a:solidFill>
                  <a:srgbClr val="3366FF"/>
                </a:solidFill>
              </a:rPr>
              <a:t> </a:t>
            </a:r>
            <a:r>
              <a:rPr lang="ko-KR" altLang="en-US" b="1">
                <a:solidFill>
                  <a:srgbClr val="3366FF"/>
                </a:solidFill>
              </a:rPr>
              <a:t>기능</a:t>
            </a:r>
          </a:p>
        </p:txBody>
      </p:sp>
      <p:pic>
        <p:nvPicPr>
          <p:cNvPr id="49157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857250"/>
            <a:ext cx="1857375" cy="1428750"/>
          </a:xfrm>
          <a:prstGeom prst="wedgeRoundRectCallout">
            <a:avLst>
              <a:gd name="adj1" fmla="val 18019"/>
              <a:gd name="adj2" fmla="val 5913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작업 수행에 대한 </a:t>
            </a:r>
            <a:r>
              <a:rPr lang="en-US" altLang="ko-KR" sz="1200" b="1" dirty="0">
                <a:solidFill>
                  <a:srgbClr val="7030A0"/>
                </a:solidFill>
              </a:rPr>
              <a:t>Schedule </a:t>
            </a:r>
            <a:r>
              <a:rPr lang="ko-KR" altLang="en-US" sz="1200" b="1" dirty="0">
                <a:solidFill>
                  <a:srgbClr val="7030A0"/>
                </a:solidFill>
              </a:rPr>
              <a:t>기능 지원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(</a:t>
            </a:r>
            <a:r>
              <a:rPr lang="ko-KR" altLang="en-US" sz="1200" b="1" dirty="0">
                <a:solidFill>
                  <a:srgbClr val="7030A0"/>
                </a:solidFill>
              </a:rPr>
              <a:t>시간</a:t>
            </a:r>
            <a:r>
              <a:rPr lang="en-US" altLang="ko-KR" sz="1200" b="1" dirty="0">
                <a:solidFill>
                  <a:srgbClr val="7030A0"/>
                </a:solidFill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</a:rPr>
              <a:t>일</a:t>
            </a:r>
            <a:r>
              <a:rPr lang="en-US" altLang="ko-KR" sz="1200" b="1" dirty="0">
                <a:solidFill>
                  <a:srgbClr val="7030A0"/>
                </a:solidFill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</a:rPr>
              <a:t>월별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작동 가능</a:t>
            </a:r>
            <a:r>
              <a:rPr lang="en-US" altLang="ko-KR" sz="1200" b="1" dirty="0">
                <a:solidFill>
                  <a:srgbClr val="7030A0"/>
                </a:solidFill>
              </a:rPr>
              <a:t>)</a:t>
            </a: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타 </a:t>
            </a:r>
            <a:r>
              <a:rPr lang="ko-KR" altLang="en-US" sz="1200" b="1" dirty="0" err="1">
                <a:solidFill>
                  <a:srgbClr val="7030A0"/>
                </a:solidFill>
              </a:rPr>
              <a:t>스캐쥴러</a:t>
            </a:r>
            <a:r>
              <a:rPr lang="ko-KR" altLang="en-US" sz="1200" b="1" dirty="0">
                <a:solidFill>
                  <a:srgbClr val="7030A0"/>
                </a:solidFill>
              </a:rPr>
              <a:t> 프로그램과 연동 가능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2747963" y="1643063"/>
            <a:ext cx="1014412" cy="4476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916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3" y="2428875"/>
            <a:ext cx="3508375" cy="377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161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3500438"/>
            <a:ext cx="3565525" cy="191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사각형 설명선 10"/>
          <p:cNvSpPr/>
          <p:nvPr/>
        </p:nvSpPr>
        <p:spPr>
          <a:xfrm>
            <a:off x="6096000" y="857250"/>
            <a:ext cx="1857375" cy="1428750"/>
          </a:xfrm>
          <a:prstGeom prst="wedgeRoundRectCallout">
            <a:avLst>
              <a:gd name="adj1" fmla="val 18019"/>
              <a:gd name="adj2" fmla="val 59132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작업 수행에 대한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결과 확인 화면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성공</a:t>
            </a:r>
            <a:r>
              <a:rPr lang="en-US" altLang="ko-KR" sz="1200" b="1" dirty="0">
                <a:solidFill>
                  <a:srgbClr val="7030A0"/>
                </a:solidFill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</a:rPr>
              <a:t>실패</a:t>
            </a:r>
            <a:r>
              <a:rPr lang="en-US" altLang="ko-KR" sz="1200" b="1" dirty="0">
                <a:solidFill>
                  <a:srgbClr val="7030A0"/>
                </a:solidFill>
              </a:rPr>
              <a:t>, </a:t>
            </a:r>
            <a:r>
              <a:rPr lang="ko-KR" altLang="en-US" sz="1200" b="1" dirty="0">
                <a:solidFill>
                  <a:srgbClr val="7030A0"/>
                </a:solidFill>
              </a:rPr>
              <a:t>경고 구분</a:t>
            </a:r>
          </a:p>
        </p:txBody>
      </p:sp>
      <p:pic>
        <p:nvPicPr>
          <p:cNvPr id="49163" name="Picture 1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4275" y="2428875"/>
            <a:ext cx="4173538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563" y="1000125"/>
            <a:ext cx="7262812" cy="500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79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0180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III. Job Editor : </a:t>
            </a:r>
            <a:r>
              <a:rPr lang="ko-KR" altLang="en-US" b="1">
                <a:solidFill>
                  <a:srgbClr val="3366FF"/>
                </a:solidFill>
              </a:rPr>
              <a:t>연계된 필드</a:t>
            </a:r>
            <a:r>
              <a:rPr lang="en-US" altLang="ko-KR" b="1">
                <a:solidFill>
                  <a:srgbClr val="3366FF"/>
                </a:solidFill>
              </a:rPr>
              <a:t>, Value </a:t>
            </a:r>
            <a:r>
              <a:rPr lang="ko-KR" altLang="en-US" b="1">
                <a:solidFill>
                  <a:srgbClr val="3366FF"/>
                </a:solidFill>
              </a:rPr>
              <a:t>추적</a:t>
            </a:r>
          </a:p>
        </p:txBody>
      </p:sp>
      <p:pic>
        <p:nvPicPr>
          <p:cNvPr id="50181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4238625" y="2071688"/>
            <a:ext cx="1857375" cy="1428750"/>
          </a:xfrm>
          <a:prstGeom prst="wedgeRoundRectCallout">
            <a:avLst>
              <a:gd name="adj1" fmla="val -58391"/>
              <a:gd name="adj2" fmla="val 17132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메타데이터 정보를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통해 다른 </a:t>
            </a:r>
            <a:r>
              <a:rPr lang="en-US" altLang="ko-KR" sz="1200" b="1" dirty="0">
                <a:solidFill>
                  <a:srgbClr val="7030A0"/>
                </a:solidFill>
              </a:rPr>
              <a:t>Task</a:t>
            </a:r>
            <a:r>
              <a:rPr lang="ko-KR" altLang="en-US" sz="1200" b="1" dirty="0">
                <a:solidFill>
                  <a:srgbClr val="7030A0"/>
                </a:solidFill>
              </a:rPr>
              <a:t>와 연결되어 있는 필드나 </a:t>
            </a:r>
            <a:r>
              <a:rPr lang="en-US" altLang="ko-KR" sz="1200" b="1" dirty="0">
                <a:solidFill>
                  <a:srgbClr val="7030A0"/>
                </a:solidFill>
              </a:rPr>
              <a:t>Value</a:t>
            </a:r>
            <a:r>
              <a:rPr lang="ko-KR" altLang="en-US" sz="1200" b="1" dirty="0">
                <a:solidFill>
                  <a:srgbClr val="7030A0"/>
                </a:solidFill>
              </a:rPr>
              <a:t>값을 추적 가능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6524625" y="2214563"/>
            <a:ext cx="2143125" cy="12144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6738938" y="3643313"/>
            <a:ext cx="1857375" cy="1428750"/>
          </a:xfrm>
          <a:prstGeom prst="wedgeRoundRectCallout">
            <a:avLst>
              <a:gd name="adj1" fmla="val -20955"/>
              <a:gd name="adj2" fmla="val -66201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Source </a:t>
            </a:r>
            <a:r>
              <a:rPr lang="ko-KR" altLang="en-US" sz="1200" b="1" dirty="0">
                <a:solidFill>
                  <a:srgbClr val="7030A0"/>
                </a:solidFill>
              </a:rPr>
              <a:t>데이터의 필드가 다음 </a:t>
            </a:r>
            <a:r>
              <a:rPr lang="en-US" altLang="ko-KR" sz="1200" b="1" dirty="0">
                <a:solidFill>
                  <a:srgbClr val="7030A0"/>
                </a:solidFill>
              </a:rPr>
              <a:t>Task</a:t>
            </a:r>
            <a:r>
              <a:rPr lang="ko-KR" altLang="en-US" sz="1200" b="1" dirty="0">
                <a:solidFill>
                  <a:srgbClr val="7030A0"/>
                </a:solidFill>
              </a:rPr>
              <a:t>의 어느 부분과 연결되어 있는지 상세 화면으로 제공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4"/>
            </a:pPr>
            <a:r>
              <a:rPr kumimoji="0" lang="ko-KR" altLang="en-US" sz="2400" b="1">
                <a:solidFill>
                  <a:srgbClr val="7889FB"/>
                </a:solidFill>
                <a:latin typeface="Arial" charset="0"/>
              </a:rPr>
              <a:t>유용한 기능</a:t>
            </a:r>
            <a:endParaRPr kumimoji="0" lang="ko-KR" altLang="en-US" sz="1000">
              <a:latin typeface="Arial Narrow" pitchFamily="34" charset="0"/>
            </a:endParaRPr>
          </a:p>
        </p:txBody>
      </p:sp>
      <p:sp>
        <p:nvSpPr>
          <p:cNvPr id="5120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Global Find</a:t>
            </a: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Help</a:t>
            </a:r>
            <a:r>
              <a:rPr kumimoji="0" lang="ko-KR" altLang="en-US" sz="1400" b="1">
                <a:latin typeface="Arial" charset="0"/>
              </a:rPr>
              <a:t> 기능</a:t>
            </a:r>
            <a:endParaRPr kumimoji="0" lang="en-US" altLang="ko-KR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>
              <a:latin typeface="Arial" charset="0"/>
            </a:endParaRPr>
          </a:p>
        </p:txBody>
      </p:sp>
      <p:sp>
        <p:nvSpPr>
          <p:cNvPr id="5120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125" y="928688"/>
            <a:ext cx="6835775" cy="531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27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2228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IV. </a:t>
            </a:r>
            <a:r>
              <a:rPr lang="ko-KR" altLang="en-US" b="1">
                <a:solidFill>
                  <a:srgbClr val="3366FF"/>
                </a:solidFill>
              </a:rPr>
              <a:t>유용한 기능</a:t>
            </a:r>
            <a:r>
              <a:rPr lang="en-US" altLang="ko-KR" b="1">
                <a:solidFill>
                  <a:srgbClr val="3366FF"/>
                </a:solidFill>
              </a:rPr>
              <a:t> : Global Find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52229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1071563"/>
            <a:ext cx="1857375" cy="1428750"/>
          </a:xfrm>
          <a:prstGeom prst="wedgeRoundRectCallout">
            <a:avLst>
              <a:gd name="adj1" fmla="val 54430"/>
              <a:gd name="adj2" fmla="val -25535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DMExpress Task, Job</a:t>
            </a:r>
            <a:r>
              <a:rPr lang="ko-KR" altLang="en-US" sz="1200" b="1" dirty="0">
                <a:solidFill>
                  <a:srgbClr val="7030A0"/>
                </a:solidFill>
              </a:rPr>
              <a:t>에 사용한 정보를 검색하고 찾는 기능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2095500" y="1214438"/>
            <a:ext cx="6000750" cy="5715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8262938" y="2857500"/>
            <a:ext cx="1476375" cy="1571625"/>
          </a:xfrm>
          <a:prstGeom prst="wedgeRoundRectCallout">
            <a:avLst>
              <a:gd name="adj1" fmla="val -58937"/>
              <a:gd name="adj2" fmla="val 19496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검색 결과를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화면을 통해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 볼 수 있으며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파일로 저장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하거나 프린트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하여 재 사용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가능</a:t>
            </a:r>
          </a:p>
        </p:txBody>
      </p:sp>
      <p:sp>
        <p:nvSpPr>
          <p:cNvPr id="10" name="모서리가 둥근 직사각형 9"/>
          <p:cNvSpPr/>
          <p:nvPr/>
        </p:nvSpPr>
        <p:spPr>
          <a:xfrm>
            <a:off x="1452563" y="3500438"/>
            <a:ext cx="6715125" cy="24288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1000125"/>
            <a:ext cx="7521575" cy="511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3252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IV. </a:t>
            </a:r>
            <a:r>
              <a:rPr lang="ko-KR" altLang="en-US" b="1">
                <a:solidFill>
                  <a:srgbClr val="3366FF"/>
                </a:solidFill>
              </a:rPr>
              <a:t>유용한 기능 </a:t>
            </a:r>
            <a:r>
              <a:rPr lang="en-US" altLang="ko-KR" b="1">
                <a:solidFill>
                  <a:srgbClr val="3366FF"/>
                </a:solidFill>
              </a:rPr>
              <a:t>: Help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53253" name="Picture 54" descr="DMExpress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모서리가 둥근 사각형 설명선 33"/>
          <p:cNvSpPr/>
          <p:nvPr/>
        </p:nvSpPr>
        <p:spPr>
          <a:xfrm>
            <a:off x="166688" y="3500438"/>
            <a:ext cx="1857375" cy="1428750"/>
          </a:xfrm>
          <a:prstGeom prst="wedgeRoundRectCallout">
            <a:avLst>
              <a:gd name="adj1" fmla="val 15968"/>
              <a:gd name="adj2" fmla="val 60465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DMExpress  Help</a:t>
            </a:r>
          </a:p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 </a:t>
            </a:r>
            <a:r>
              <a:rPr lang="ko-KR" altLang="en-US" sz="1200" b="1" dirty="0">
                <a:solidFill>
                  <a:srgbClr val="7030A0"/>
                </a:solidFill>
              </a:rPr>
              <a:t>버튼을 클릭 후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궁금한 버튼을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클릭하면 자세한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도움말 확인 가능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1003300" y="5143500"/>
            <a:ext cx="642938" cy="50006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5325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450" y="1071563"/>
            <a:ext cx="6416675" cy="5135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사각형 설명선 10"/>
          <p:cNvSpPr/>
          <p:nvPr/>
        </p:nvSpPr>
        <p:spPr>
          <a:xfrm>
            <a:off x="6251575" y="4286250"/>
            <a:ext cx="1476375" cy="1571625"/>
          </a:xfrm>
          <a:prstGeom prst="wedgeRoundRectCallout">
            <a:avLst>
              <a:gd name="adj1" fmla="val -26034"/>
              <a:gd name="adj2" fmla="val -69594"/>
              <a:gd name="adj3" fmla="val 16667"/>
            </a:avLst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Condition</a:t>
            </a:r>
            <a:r>
              <a:rPr lang="ko-KR" altLang="en-US" sz="1200" b="1" dirty="0">
                <a:solidFill>
                  <a:srgbClr val="7030A0"/>
                </a:solidFill>
              </a:rPr>
              <a:t>에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대한 </a:t>
            </a:r>
            <a:endParaRPr lang="en-US" altLang="ko-KR" sz="1200" b="1" dirty="0">
              <a:solidFill>
                <a:srgbClr val="7030A0"/>
              </a:solidFill>
            </a:endParaRPr>
          </a:p>
          <a:p>
            <a:pPr algn="ctr">
              <a:defRPr/>
            </a:pPr>
            <a:r>
              <a:rPr lang="ko-KR" altLang="en-US" sz="1200" b="1" dirty="0">
                <a:solidFill>
                  <a:srgbClr val="7030A0"/>
                </a:solidFill>
              </a:rPr>
              <a:t>도움말 화면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5"/>
            </a:pPr>
            <a:r>
              <a:rPr kumimoji="0" lang="en-US" altLang="ko-KR" sz="2400" b="1">
                <a:solidFill>
                  <a:srgbClr val="7889FB"/>
                </a:solidFill>
                <a:latin typeface="Arial" charset="0"/>
              </a:rPr>
              <a:t>For SQL Users</a:t>
            </a:r>
            <a:endParaRPr kumimoji="0" lang="ko-KR" altLang="en-US" sz="1000">
              <a:latin typeface="Arial Narrow" pitchFamily="34" charset="0"/>
            </a:endParaRPr>
          </a:p>
        </p:txBody>
      </p:sp>
      <p:sp>
        <p:nvSpPr>
          <p:cNvPr id="55299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Copy</a:t>
            </a: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Sort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Aggregate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Join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en-US" altLang="ko-KR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>
              <a:latin typeface="Arial" charset="0"/>
            </a:endParaRPr>
          </a:p>
        </p:txBody>
      </p:sp>
      <p:sp>
        <p:nvSpPr>
          <p:cNvPr id="55300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26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I. DMExpress Editor : </a:t>
            </a:r>
            <a:r>
              <a:rPr lang="ko-KR" altLang="en-US" b="1">
                <a:solidFill>
                  <a:srgbClr val="3366FF"/>
                </a:solidFill>
              </a:rPr>
              <a:t>설치</a:t>
            </a:r>
          </a:p>
        </p:txBody>
      </p:sp>
      <p:pic>
        <p:nvPicPr>
          <p:cNvPr id="1126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95250" y="1169988"/>
            <a:ext cx="7229475" cy="440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/>
          <a:lstStyle/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altLang="ko-KR" b="1" kern="0" dirty="0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DMExpress </a:t>
            </a:r>
            <a:r>
              <a:rPr kumimoji="0" lang="ko-KR" altLang="en-US" b="1" kern="0" dirty="0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설치 파일</a:t>
            </a:r>
            <a:r>
              <a:rPr kumimoji="0" lang="en-US" altLang="ko-KR" b="1" kern="0" dirty="0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, </a:t>
            </a:r>
            <a:r>
              <a:rPr kumimoji="0" lang="ko-KR" altLang="en-US" b="1" kern="0" dirty="0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라이선스 파일</a:t>
            </a:r>
            <a:endParaRPr kumimoji="0" lang="en-US" altLang="ko-KR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defRPr/>
            </a:pP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endParaRPr kumimoji="0" lang="en-US" sz="800" kern="0" dirty="0">
              <a:solidFill>
                <a:schemeClr val="tx2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  <a:p>
            <a:pPr marL="566738" lvl="1" indent="-227013" latinLnBrk="0">
              <a:lnSpc>
                <a:spcPct val="80000"/>
              </a:lnSpc>
              <a:spcBef>
                <a:spcPct val="20000"/>
              </a:spcBef>
              <a:buClr>
                <a:srgbClr val="1088DA"/>
              </a:buClr>
              <a:buFontTx/>
              <a:buChar char="•"/>
              <a:defRPr/>
            </a:pPr>
            <a:r>
              <a:rPr kumimoji="0" lang="en-US" b="1" kern="0" dirty="0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DMExpress </a:t>
            </a:r>
            <a:r>
              <a:rPr kumimoji="0" lang="ko-KR" altLang="en-US" b="1" kern="0" dirty="0">
                <a:solidFill>
                  <a:srgbClr val="000000"/>
                </a:solidFill>
                <a:latin typeface="HY울릉도M" pitchFamily="18" charset="-127"/>
                <a:ea typeface="HY울릉도M" pitchFamily="18" charset="-127"/>
                <a:cs typeface="ＭＳ Ｐゴシック"/>
              </a:rPr>
              <a:t>폴더</a:t>
            </a:r>
            <a:endParaRPr kumimoji="0" lang="en-US" kern="0" dirty="0">
              <a:solidFill>
                <a:srgbClr val="000000"/>
              </a:solidFill>
              <a:latin typeface="HY울릉도M" pitchFamily="18" charset="-127"/>
              <a:ea typeface="HY울릉도M" pitchFamily="18" charset="-127"/>
              <a:cs typeface="ＭＳ Ｐゴシック"/>
            </a:endParaRPr>
          </a:p>
        </p:txBody>
      </p:sp>
      <p:pic>
        <p:nvPicPr>
          <p:cNvPr id="112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3357563"/>
            <a:ext cx="2238375" cy="203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모서리가 둥근 직사각형 11"/>
          <p:cNvSpPr/>
          <p:nvPr/>
        </p:nvSpPr>
        <p:spPr>
          <a:xfrm>
            <a:off x="849313" y="3529013"/>
            <a:ext cx="2232025" cy="2159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2792413" y="3860800"/>
            <a:ext cx="1368425" cy="576263"/>
          </a:xfrm>
          <a:prstGeom prst="wedgeRoundRectCallout">
            <a:avLst>
              <a:gd name="adj1" fmla="val -26529"/>
              <a:gd name="adj2" fmla="val -60487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b="1">
                <a:solidFill>
                  <a:srgbClr val="7030A0"/>
                </a:solidFill>
              </a:rPr>
              <a:t>라이선스 연장 적용 시 사용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849313" y="4624388"/>
            <a:ext cx="2232025" cy="2159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2216150" y="5157788"/>
            <a:ext cx="1441450" cy="792162"/>
          </a:xfrm>
          <a:prstGeom prst="wedgeRoundRectCallout">
            <a:avLst>
              <a:gd name="adj1" fmla="val -30718"/>
              <a:gd name="adj2" fmla="val -81177"/>
              <a:gd name="adj3" fmla="val 16667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 dirty="0">
                <a:solidFill>
                  <a:srgbClr val="7030A0"/>
                </a:solidFill>
              </a:rPr>
              <a:t>DMExpress Application </a:t>
            </a:r>
            <a:r>
              <a:rPr lang="ko-KR" altLang="en-US" sz="1200" b="1" dirty="0">
                <a:solidFill>
                  <a:srgbClr val="7030A0"/>
                </a:solidFill>
              </a:rPr>
              <a:t>개발 화면</a:t>
            </a:r>
          </a:p>
        </p:txBody>
      </p:sp>
      <p:pic>
        <p:nvPicPr>
          <p:cNvPr id="9830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300" y="2349500"/>
            <a:ext cx="3938588" cy="301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830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163" y="3213100"/>
            <a:ext cx="3894137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560" y="1651273"/>
            <a:ext cx="5619750" cy="409575"/>
          </a:xfrm>
          <a:prstGeom prst="rect">
            <a:avLst/>
          </a:prstGeom>
          <a:noFill/>
          <a:ln w="9525">
            <a:solidFill>
              <a:schemeClr val="accent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8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8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6323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V. For SQL Users</a:t>
            </a:r>
            <a:r>
              <a:rPr lang="ko-KR" altLang="en-US" b="1">
                <a:solidFill>
                  <a:srgbClr val="3366FF"/>
                </a:solidFill>
              </a:rPr>
              <a:t> </a:t>
            </a:r>
            <a:r>
              <a:rPr lang="en-US" altLang="ko-KR" b="1">
                <a:solidFill>
                  <a:srgbClr val="3366FF"/>
                </a:solidFill>
              </a:rPr>
              <a:t>: Copy, Filter, Reformat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56324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1652588"/>
            <a:ext cx="7448550" cy="355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V. For SQL Users</a:t>
            </a:r>
            <a:r>
              <a:rPr lang="ko-KR" altLang="en-US" b="1">
                <a:solidFill>
                  <a:srgbClr val="3366FF"/>
                </a:solidFill>
              </a:rPr>
              <a:t> </a:t>
            </a:r>
            <a:r>
              <a:rPr lang="en-US" altLang="ko-KR" b="1">
                <a:solidFill>
                  <a:srgbClr val="3366FF"/>
                </a:solidFill>
              </a:rPr>
              <a:t>: Sort, Filter, Reformat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5734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4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238" y="1781175"/>
            <a:ext cx="6867525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837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V. For SQL Users</a:t>
            </a:r>
            <a:r>
              <a:rPr lang="ko-KR" altLang="en-US" b="1">
                <a:solidFill>
                  <a:srgbClr val="3366FF"/>
                </a:solidFill>
              </a:rPr>
              <a:t> </a:t>
            </a:r>
            <a:r>
              <a:rPr lang="en-US" altLang="ko-KR" b="1">
                <a:solidFill>
                  <a:srgbClr val="3366FF"/>
                </a:solidFill>
              </a:rPr>
              <a:t>: Summarize, Aggregate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5837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863" y="1990725"/>
            <a:ext cx="6772275" cy="287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939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V. For SQL Users</a:t>
            </a:r>
            <a:r>
              <a:rPr lang="ko-KR" altLang="en-US" b="1">
                <a:solidFill>
                  <a:srgbClr val="3366FF"/>
                </a:solidFill>
              </a:rPr>
              <a:t> </a:t>
            </a:r>
            <a:r>
              <a:rPr lang="en-US" altLang="ko-KR" b="1">
                <a:solidFill>
                  <a:srgbClr val="3366FF"/>
                </a:solidFill>
              </a:rPr>
              <a:t>: Join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5939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438" y="1862138"/>
            <a:ext cx="5953125" cy="313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0419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V. For SQL Users</a:t>
            </a:r>
            <a:r>
              <a:rPr lang="ko-KR" altLang="en-US" b="1">
                <a:solidFill>
                  <a:srgbClr val="3366FF"/>
                </a:solidFill>
              </a:rPr>
              <a:t> </a:t>
            </a:r>
            <a:r>
              <a:rPr lang="en-US" altLang="ko-KR" b="1">
                <a:solidFill>
                  <a:srgbClr val="3366FF"/>
                </a:solidFill>
              </a:rPr>
              <a:t>: Multiple tasks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60420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13" y="1714500"/>
            <a:ext cx="5972175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6"/>
            </a:pPr>
            <a:r>
              <a:rPr kumimoji="0" lang="en-US" altLang="ko-KR" sz="2400" b="1">
                <a:solidFill>
                  <a:srgbClr val="7889FB"/>
                </a:solidFill>
                <a:latin typeface="Arial" charset="0"/>
              </a:rPr>
              <a:t>For SyncSort Users</a:t>
            </a:r>
            <a:endParaRPr kumimoji="0" lang="ko-KR" altLang="en-US" sz="1000">
              <a:latin typeface="Arial Narrow" pitchFamily="34" charset="0"/>
            </a:endParaRPr>
          </a:p>
        </p:txBody>
      </p:sp>
      <p:sp>
        <p:nvSpPr>
          <p:cNvPr id="61443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>
                <a:latin typeface="Arial" charset="0"/>
              </a:rPr>
              <a:t>SyncSort Scripts to DMExpress</a:t>
            </a: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en-US" altLang="ko-KR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>
              <a:latin typeface="Arial" charset="0"/>
            </a:endParaRPr>
          </a:p>
        </p:txBody>
      </p:sp>
      <p:sp>
        <p:nvSpPr>
          <p:cNvPr id="61444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VI. For SyncSort Users</a:t>
            </a:r>
            <a:r>
              <a:rPr lang="ko-KR" altLang="en-US" b="1">
                <a:solidFill>
                  <a:srgbClr val="3366FF"/>
                </a:solidFill>
              </a:rPr>
              <a:t> </a:t>
            </a:r>
            <a:r>
              <a:rPr lang="en-US" altLang="ko-KR" b="1">
                <a:solidFill>
                  <a:srgbClr val="3366FF"/>
                </a:solidFill>
              </a:rPr>
              <a:t>: Syntax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62468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163" y="2233613"/>
            <a:ext cx="6543675" cy="239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3491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en-US" altLang="ko-KR" b="1">
                <a:solidFill>
                  <a:srgbClr val="3366FF"/>
                </a:solidFill>
              </a:rPr>
              <a:t>VI. For SyncSort Users</a:t>
            </a:r>
            <a:r>
              <a:rPr lang="ko-KR" altLang="en-US" b="1">
                <a:solidFill>
                  <a:srgbClr val="3366FF"/>
                </a:solidFill>
              </a:rPr>
              <a:t> </a:t>
            </a:r>
            <a:r>
              <a:rPr lang="en-US" altLang="ko-KR" b="1">
                <a:solidFill>
                  <a:srgbClr val="3366FF"/>
                </a:solidFill>
              </a:rPr>
              <a:t>: Syntax</a:t>
            </a:r>
            <a:endParaRPr lang="ko-KR" altLang="en-US" b="1">
              <a:solidFill>
                <a:srgbClr val="3366FF"/>
              </a:solidFill>
            </a:endParaRPr>
          </a:p>
        </p:txBody>
      </p:sp>
      <p:pic>
        <p:nvPicPr>
          <p:cNvPr id="63492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349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650" y="1781175"/>
            <a:ext cx="7124700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Line 2"/>
          <p:cNvSpPr>
            <a:spLocks noChangeShapeType="1"/>
          </p:cNvSpPr>
          <p:nvPr/>
        </p:nvSpPr>
        <p:spPr bwMode="auto">
          <a:xfrm>
            <a:off x="128588" y="819150"/>
            <a:ext cx="9577387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4515" name="Rectangle 4"/>
          <p:cNvSpPr>
            <a:spLocks noChangeArrowheads="1"/>
          </p:cNvSpPr>
          <p:nvPr/>
        </p:nvSpPr>
        <p:spPr bwMode="auto">
          <a:xfrm>
            <a:off x="76200" y="450850"/>
            <a:ext cx="8420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1117600" indent="-1117600"/>
            <a:r>
              <a:rPr lang="ko-KR" altLang="en-US" b="1">
                <a:solidFill>
                  <a:srgbClr val="3366FF"/>
                </a:solidFill>
              </a:rPr>
              <a:t>기술지원 연락처</a:t>
            </a:r>
          </a:p>
        </p:txBody>
      </p:sp>
      <p:pic>
        <p:nvPicPr>
          <p:cNvPr id="64516" name="Picture 54" descr="DMExpress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700" y="179388"/>
            <a:ext cx="8477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6465888" y="2133600"/>
            <a:ext cx="2717800" cy="76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4400" b="1" kern="0" dirty="0">
                <a:solidFill>
                  <a:srgbClr val="FF0000"/>
                </a:solidFill>
                <a:latin typeface="휴먼둥근헤드라인" pitchFamily="18" charset="-127"/>
                <a:ea typeface="휴먼둥근헤드라인" pitchFamily="18" charset="-127"/>
              </a:rPr>
              <a:t>Q &amp; A</a:t>
            </a:r>
          </a:p>
        </p:txBody>
      </p:sp>
      <p:pic>
        <p:nvPicPr>
          <p:cNvPr id="64518" name="Picture 3" descr="logo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2205038"/>
            <a:ext cx="20891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9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25" y="1201738"/>
            <a:ext cx="2781300" cy="172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20" name="Text Box 2"/>
          <p:cNvSpPr txBox="1">
            <a:spLocks noChangeArrowheads="1"/>
          </p:cNvSpPr>
          <p:nvPr/>
        </p:nvSpPr>
        <p:spPr bwMode="auto">
          <a:xfrm>
            <a:off x="920750" y="3068638"/>
            <a:ext cx="8221663" cy="3048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endParaRPr lang="ko-KR" altLang="en-US" sz="24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ko-KR" altLang="en-US" sz="2400" b="1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2400" b="1" dirty="0" err="1">
                <a:latin typeface="맑은 고딕" pitchFamily="50" charset="-127"/>
                <a:ea typeface="맑은 고딕" pitchFamily="50" charset="-127"/>
              </a:rPr>
              <a:t>한국비지네스써비스</a:t>
            </a:r>
            <a:r>
              <a:rPr lang="ko-KR" altLang="en-US" sz="2400" b="1" dirty="0">
                <a:latin typeface="맑은 고딕" pitchFamily="50" charset="-127"/>
                <a:ea typeface="맑은 고딕" pitchFamily="50" charset="-127"/>
              </a:rPr>
              <a:t>㈜                       02-533-9505</a:t>
            </a:r>
          </a:p>
          <a:p>
            <a:pPr eaLnBrk="1" hangingPunct="1"/>
            <a:endParaRPr lang="ko-KR" altLang="en-US" sz="24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endParaRPr lang="ko-KR" altLang="en-US" sz="24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ko-KR" altLang="en-US" sz="2400" b="1" dirty="0">
                <a:latin typeface="맑은 고딕" pitchFamily="50" charset="-127"/>
                <a:ea typeface="맑은 고딕" pitchFamily="50" charset="-127"/>
              </a:rPr>
              <a:t> 이준석 부장   </a:t>
            </a:r>
            <a:r>
              <a:rPr lang="en-US" altLang="ko-KR" sz="2400" b="1" dirty="0">
                <a:latin typeface="맑은 고딕" pitchFamily="50" charset="-127"/>
                <a:ea typeface="맑은 고딕" pitchFamily="50" charset="-127"/>
                <a:hlinkClick r:id="rId6"/>
              </a:rPr>
              <a:t>jslee@kbscom.co.kr</a:t>
            </a:r>
            <a:r>
              <a:rPr lang="en-US" altLang="ko-KR" sz="2400" b="1" dirty="0">
                <a:latin typeface="맑은 고딕" pitchFamily="50" charset="-127"/>
                <a:ea typeface="맑은 고딕" pitchFamily="50" charset="-127"/>
              </a:rPr>
              <a:t>       010-5479-7541</a:t>
            </a:r>
          </a:p>
          <a:p>
            <a:pPr eaLnBrk="1" hangingPunct="1"/>
            <a:endParaRPr lang="en-US" altLang="ko-KR" sz="24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ko-KR" altLang="en-US" sz="2400" b="1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2400" b="1">
                <a:latin typeface="맑은 고딕" pitchFamily="50" charset="-127"/>
                <a:ea typeface="맑은 고딕" pitchFamily="50" charset="-127"/>
              </a:rPr>
              <a:t>이준서 부</a:t>
            </a:r>
            <a:r>
              <a:rPr lang="ko-KR" altLang="en-US" sz="2400" b="1" smtClean="0">
                <a:latin typeface="맑은 고딕" pitchFamily="50" charset="-127"/>
                <a:ea typeface="맑은 고딕" pitchFamily="50" charset="-127"/>
              </a:rPr>
              <a:t>장   </a:t>
            </a:r>
            <a:r>
              <a:rPr lang="en-US" altLang="ko-KR" sz="2400" b="1" dirty="0">
                <a:latin typeface="맑은 고딕" pitchFamily="50" charset="-127"/>
                <a:ea typeface="맑은 고딕" pitchFamily="50" charset="-127"/>
                <a:hlinkClick r:id="rId7"/>
              </a:rPr>
              <a:t>ljs@kbscom.co.kr</a:t>
            </a:r>
            <a:r>
              <a:rPr lang="en-US" altLang="ko-KR" sz="2400" b="1" dirty="0">
                <a:latin typeface="맑은 고딕" pitchFamily="50" charset="-127"/>
                <a:ea typeface="맑은 고딕" pitchFamily="50" charset="-127"/>
              </a:rPr>
              <a:t>          010-3915-0728</a:t>
            </a:r>
          </a:p>
          <a:p>
            <a:pPr eaLnBrk="1" hangingPunct="1"/>
            <a:endParaRPr lang="en-US" altLang="ko-KR" sz="2400" b="1" dirty="0"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2"/>
          <p:cNvSpPr>
            <a:spLocks noChangeArrowheads="1"/>
          </p:cNvSpPr>
          <p:nvPr/>
        </p:nvSpPr>
        <p:spPr bwMode="auto">
          <a:xfrm>
            <a:off x="857250" y="1225550"/>
            <a:ext cx="3951288" cy="509588"/>
          </a:xfrm>
          <a:prstGeom prst="rect">
            <a:avLst/>
          </a:prstGeom>
          <a:noFill/>
          <a:ln w="9525" algn="ctr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 anchor="b"/>
          <a:lstStyle/>
          <a:p>
            <a:pPr marL="514350" indent="-514350" algn="r" defTabSz="785813" eaLnBrk="0" latinLnBrk="0" hangingPunct="0">
              <a:buFont typeface="굴림" pitchFamily="50" charset="-127"/>
              <a:buAutoNum type="romanUcPeriod" startAt="2"/>
            </a:pPr>
            <a:r>
              <a:rPr kumimoji="0" lang="en-US" altLang="ko-KR" sz="2400" b="1">
                <a:solidFill>
                  <a:srgbClr val="7889FB"/>
                </a:solidFill>
                <a:latin typeface="Arial" charset="0"/>
              </a:rPr>
              <a:t>Task Editor</a:t>
            </a:r>
            <a:endParaRPr kumimoji="0" lang="ko-KR" altLang="en-US" sz="1000">
              <a:latin typeface="Arial Narrow" pitchFamily="34" charset="0"/>
            </a:endParaRPr>
          </a:p>
        </p:txBody>
      </p:sp>
      <p:sp>
        <p:nvSpPr>
          <p:cNvPr id="13315" name="Rectangle 13"/>
          <p:cNvSpPr>
            <a:spLocks noChangeArrowheads="1"/>
          </p:cNvSpPr>
          <p:nvPr/>
        </p:nvSpPr>
        <p:spPr bwMode="auto">
          <a:xfrm>
            <a:off x="5141913" y="1196975"/>
            <a:ext cx="4059237" cy="4779963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F7F7F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4000" tIns="144000" rIns="72000" bIns="72000"/>
          <a:lstStyle/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</a:rPr>
              <a:t>초기 화면</a:t>
            </a:r>
            <a:r>
              <a:rPr kumimoji="0" lang="en-US" altLang="ko-KR" sz="1400" b="1" dirty="0">
                <a:latin typeface="Arial" charset="0"/>
              </a:rPr>
              <a:t>, </a:t>
            </a:r>
            <a:r>
              <a:rPr kumimoji="0" lang="ko-KR" altLang="en-US" sz="1400" b="1" dirty="0">
                <a:latin typeface="Arial" charset="0"/>
              </a:rPr>
              <a:t>연결 </a:t>
            </a:r>
            <a:r>
              <a:rPr kumimoji="0" lang="ko-KR" altLang="en-US" sz="1400" b="1" dirty="0" smtClean="0">
                <a:latin typeface="Arial" charset="0"/>
              </a:rPr>
              <a:t>정보</a:t>
            </a:r>
            <a:endParaRPr kumimoji="0" lang="en-US" altLang="ko-KR" sz="1400" b="1" dirty="0" smtClean="0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 smtClean="0">
                <a:latin typeface="Arial" charset="0"/>
              </a:rPr>
              <a:t>기본 기능</a:t>
            </a:r>
            <a:r>
              <a:rPr kumimoji="0" lang="en-US" altLang="ko-KR" sz="1400" b="1" dirty="0" smtClean="0">
                <a:latin typeface="Arial" charset="0"/>
              </a:rPr>
              <a:t/>
            </a:r>
            <a:br>
              <a:rPr kumimoji="0" lang="en-US" altLang="ko-KR" sz="1400" b="1" dirty="0" smtClean="0">
                <a:latin typeface="Arial" charset="0"/>
              </a:rPr>
            </a:br>
            <a:r>
              <a:rPr kumimoji="0" lang="en-US" altLang="ko-KR" sz="1400" b="1" dirty="0" smtClean="0">
                <a:latin typeface="Arial" charset="0"/>
              </a:rPr>
              <a:t>1) COPY</a:t>
            </a:r>
            <a:br>
              <a:rPr kumimoji="0" lang="en-US" altLang="ko-KR" sz="1400" b="1" dirty="0" smtClean="0">
                <a:latin typeface="Arial" charset="0"/>
              </a:rPr>
            </a:br>
            <a:r>
              <a:rPr kumimoji="0" lang="en-US" altLang="ko-KR" sz="1400" b="1" dirty="0" smtClean="0">
                <a:latin typeface="Arial" charset="0"/>
              </a:rPr>
              <a:t>2) SORT</a:t>
            </a:r>
            <a:br>
              <a:rPr kumimoji="0" lang="en-US" altLang="ko-KR" sz="1400" b="1" dirty="0" smtClean="0">
                <a:latin typeface="Arial" charset="0"/>
              </a:rPr>
            </a:br>
            <a:r>
              <a:rPr kumimoji="0" lang="en-US" altLang="ko-KR" sz="1400" b="1" dirty="0" smtClean="0">
                <a:latin typeface="Arial" charset="0"/>
              </a:rPr>
              <a:t>3) MERGE</a:t>
            </a:r>
            <a:br>
              <a:rPr kumimoji="0" lang="en-US" altLang="ko-KR" sz="1400" b="1" dirty="0" smtClean="0">
                <a:latin typeface="Arial" charset="0"/>
              </a:rPr>
            </a:br>
            <a:r>
              <a:rPr kumimoji="0" lang="en-US" altLang="ko-KR" sz="1400" b="1" dirty="0" smtClean="0">
                <a:latin typeface="Arial" charset="0"/>
              </a:rPr>
              <a:t>4) JOIN</a:t>
            </a:r>
            <a:br>
              <a:rPr kumimoji="0" lang="en-US" altLang="ko-KR" sz="1400" b="1" dirty="0" smtClean="0">
                <a:latin typeface="Arial" charset="0"/>
              </a:rPr>
            </a:br>
            <a:r>
              <a:rPr kumimoji="0" lang="en-US" altLang="ko-KR" sz="1400" b="1" dirty="0" smtClean="0">
                <a:latin typeface="Arial" charset="0"/>
              </a:rPr>
              <a:t>5) AGGREGATE</a:t>
            </a:r>
            <a:endParaRPr kumimoji="0" lang="en-US" altLang="ko-KR" sz="1400" b="1" dirty="0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</a:rPr>
              <a:t>Unload (Table to File)</a:t>
            </a:r>
            <a:endParaRPr kumimoji="0" lang="en-US" altLang="ko-KR" sz="1400" b="1" dirty="0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</a:rPr>
              <a:t>Load (File to Table)</a:t>
            </a: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en-US" altLang="ko-KR" sz="1400" b="1" dirty="0" smtClean="0">
                <a:latin typeface="Arial" charset="0"/>
              </a:rPr>
              <a:t>Table  to  Table</a:t>
            </a:r>
            <a:endParaRPr kumimoji="0" lang="en-US" altLang="ko-KR" sz="1400" b="1" dirty="0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FontTx/>
              <a:buAutoNum type="arabicPeriod"/>
              <a:tabLst>
                <a:tab pos="804863" algn="l"/>
              </a:tabLst>
            </a:pPr>
            <a:r>
              <a:rPr kumimoji="0" lang="ko-KR" altLang="en-US" sz="1400" b="1" dirty="0">
                <a:latin typeface="Arial" charset="0"/>
              </a:rPr>
              <a:t>변수 </a:t>
            </a:r>
            <a:r>
              <a:rPr kumimoji="0" lang="ko-KR" altLang="en-US" sz="1400" b="1" dirty="0" smtClean="0">
                <a:latin typeface="Arial" charset="0"/>
              </a:rPr>
              <a:t>처리</a:t>
            </a:r>
            <a:r>
              <a:rPr kumimoji="0" lang="en-US" altLang="ko-KR" sz="1400" b="1" dirty="0">
                <a:latin typeface="Arial" charset="0"/>
              </a:rPr>
              <a:t/>
            </a:r>
            <a:br>
              <a:rPr kumimoji="0" lang="en-US" altLang="ko-KR" sz="1400" b="1" dirty="0">
                <a:latin typeface="Arial" charset="0"/>
              </a:rPr>
            </a:br>
            <a:r>
              <a:rPr kumimoji="0" lang="en-US" altLang="ko-KR" sz="1400" b="1" dirty="0">
                <a:latin typeface="Arial" charset="0"/>
              </a:rPr>
              <a:t/>
            </a:r>
            <a:br>
              <a:rPr kumimoji="0" lang="en-US" altLang="ko-KR" sz="1400" b="1" dirty="0">
                <a:latin typeface="Arial" charset="0"/>
              </a:rPr>
            </a:br>
            <a:endParaRPr kumimoji="0" lang="ko-KR" altLang="en-US" sz="1400" b="1" dirty="0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ko-KR" altLang="en-US" sz="1400" b="1" dirty="0">
              <a:latin typeface="Arial" charset="0"/>
            </a:endParaRPr>
          </a:p>
          <a:p>
            <a:pPr marL="457200" indent="-457200" eaLnBrk="0" latinLnBrk="0" hangingPunct="0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tabLst>
                <a:tab pos="804863" algn="l"/>
              </a:tabLst>
            </a:pPr>
            <a:endParaRPr kumimoji="0" lang="en-US" altLang="ko-KR" sz="1400" b="1" dirty="0">
              <a:latin typeface="Arial" charset="0"/>
            </a:endParaRPr>
          </a:p>
        </p:txBody>
      </p:sp>
      <p:sp>
        <p:nvSpPr>
          <p:cNvPr id="13316" name="Rectangle 14"/>
          <p:cNvSpPr>
            <a:spLocks noChangeArrowheads="1"/>
          </p:cNvSpPr>
          <p:nvPr/>
        </p:nvSpPr>
        <p:spPr bwMode="auto">
          <a:xfrm>
            <a:off x="128588" y="6165850"/>
            <a:ext cx="9777412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48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6554</TotalTime>
  <Words>1649</Words>
  <Application>Microsoft Office PowerPoint</Application>
  <PresentationFormat>A4 용지(210x297mm)</PresentationFormat>
  <Paragraphs>526</Paragraphs>
  <Slides>88</Slides>
  <Notes>88</Notes>
  <HiddenSlides>0</HiddenSlides>
  <MMClips>0</MMClips>
  <ScaleCrop>false</ScaleCrop>
  <HeadingPairs>
    <vt:vector size="8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88</vt:i4>
      </vt:variant>
    </vt:vector>
  </HeadingPairs>
  <TitlesOfParts>
    <vt:vector size="98" baseType="lpstr">
      <vt:lpstr>a시나브로L</vt:lpstr>
      <vt:lpstr>HY울릉도M</vt:lpstr>
      <vt:lpstr>ＭＳ Ｐゴシック</vt:lpstr>
      <vt:lpstr>굴림</vt:lpstr>
      <vt:lpstr>휴먼둥근헤드라인</vt:lpstr>
      <vt:lpstr>Arial</vt:lpstr>
      <vt:lpstr>Arial Narrow</vt:lpstr>
      <vt:lpstr>맑은 고딕</vt:lpstr>
      <vt:lpstr>기본 디자인</vt:lpstr>
      <vt:lpstr>비트맵 이미지</vt:lpstr>
      <vt:lpstr>DMExpress 교육 자료 – 화면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KBS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이준석</dc:creator>
  <cp:lastModifiedBy>USER</cp:lastModifiedBy>
  <cp:revision>354</cp:revision>
  <dcterms:created xsi:type="dcterms:W3CDTF">2004-11-29T01:56:11Z</dcterms:created>
  <dcterms:modified xsi:type="dcterms:W3CDTF">2019-11-20T01:17:59Z</dcterms:modified>
</cp:coreProperties>
</file>

<file path=docProps/thumbnail.jpeg>
</file>